
<file path=[Content_Types].xml><?xml version="1.0" encoding="utf-8"?>
<Types xmlns="http://schemas.openxmlformats.org/package/2006/content-types">
  <Default Extension="jpeg" ContentType="image/jpeg"/>
  <Default Extension="wdp" ContentType="image/vnd.ms-photo"/>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61" r:id="rId3"/>
    <p:sldId id="262" r:id="rId5"/>
    <p:sldId id="264" r:id="rId6"/>
    <p:sldId id="285" r:id="rId7"/>
    <p:sldId id="263" r:id="rId8"/>
    <p:sldId id="321" r:id="rId9"/>
    <p:sldId id="268" r:id="rId10"/>
    <p:sldId id="260" r:id="rId11"/>
    <p:sldId id="286" r:id="rId12"/>
    <p:sldId id="323" r:id="rId13"/>
    <p:sldId id="309" r:id="rId14"/>
    <p:sldId id="301" r:id="rId15"/>
    <p:sldId id="302" r:id="rId16"/>
    <p:sldId id="303" r:id="rId17"/>
    <p:sldId id="306" r:id="rId18"/>
    <p:sldId id="324" r:id="rId19"/>
    <p:sldId id="325" r:id="rId20"/>
    <p:sldId id="297" r:id="rId21"/>
    <p:sldId id="298" r:id="rId22"/>
    <p:sldId id="317" r:id="rId23"/>
    <p:sldId id="299" r:id="rId24"/>
    <p:sldId id="300" r:id="rId25"/>
    <p:sldId id="308" r:id="rId26"/>
    <p:sldId id="326" r:id="rId27"/>
    <p:sldId id="328" r:id="rId28"/>
    <p:sldId id="315" r:id="rId29"/>
    <p:sldId id="329" r:id="rId30"/>
    <p:sldId id="310" r:id="rId31"/>
    <p:sldId id="316" r:id="rId32"/>
    <p:sldId id="318" r:id="rId33"/>
    <p:sldId id="332" r:id="rId34"/>
    <p:sldId id="331" r:id="rId35"/>
    <p:sldId id="334" r:id="rId36"/>
    <p:sldId id="333" r:id="rId37"/>
    <p:sldId id="335" r:id="rId38"/>
    <p:sldId id="336" r:id="rId39"/>
    <p:sldId id="337" r:id="rId40"/>
    <p:sldId id="338" r:id="rId41"/>
    <p:sldId id="339" r:id="rId42"/>
    <p:sldId id="340" r:id="rId43"/>
    <p:sldId id="341" r:id="rId44"/>
    <p:sldId id="342" r:id="rId45"/>
    <p:sldId id="343" r:id="rId46"/>
    <p:sldId id="272" r:id="rId47"/>
    <p:sldId id="273" r:id="rId48"/>
    <p:sldId id="344" r:id="rId49"/>
    <p:sldId id="346" r:id="rId50"/>
    <p:sldId id="347" r:id="rId51"/>
    <p:sldId id="287" r:id="rId52"/>
    <p:sldId id="276" r:id="rId53"/>
    <p:sldId id="345" r:id="rId54"/>
    <p:sldId id="289" r:id="rId55"/>
    <p:sldId id="290" r:id="rId56"/>
    <p:sldId id="257" r:id="rId57"/>
    <p:sldId id="258" r:id="rId58"/>
    <p:sldId id="269" r:id="rId59"/>
    <p:sldId id="282" r:id="rId60"/>
    <p:sldId id="292" r:id="rId61"/>
    <p:sldId id="291" r:id="rId62"/>
    <p:sldId id="284" r:id="rId63"/>
    <p:sldId id="293" r:id="rId64"/>
    <p:sldId id="283" r:id="rId6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ABAB"/>
    <a:srgbClr val="767171"/>
    <a:srgbClr val="3B3838"/>
    <a:srgbClr val="181717"/>
    <a:srgbClr val="A5A5A5"/>
    <a:srgbClr val="5B9BD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3542" autoAdjust="0"/>
  </p:normalViewPr>
  <p:slideViewPr>
    <p:cSldViewPr snapToGrid="0" showGuides="1">
      <p:cViewPr>
        <p:scale>
          <a:sx n="100" d="100"/>
          <a:sy n="100" d="100"/>
        </p:scale>
        <p:origin x="-948" y="-252"/>
      </p:cViewPr>
      <p:guideLst>
        <p:guide orient="horz" pos="2137"/>
        <p:guide orient="horz" pos="232"/>
        <p:guide pos="3840"/>
        <p:guide pos="4838"/>
        <p:guide pos="438"/>
        <p:guide pos="7265"/>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8" Type="http://schemas.openxmlformats.org/officeDocument/2006/relationships/tableStyles" Target="tableStyles.xml"/><Relationship Id="rId67" Type="http://schemas.openxmlformats.org/officeDocument/2006/relationships/viewProps" Target="viewProps.xml"/><Relationship Id="rId66" Type="http://schemas.openxmlformats.org/officeDocument/2006/relationships/presProps" Target="presProps.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38B23F-152A-4D82-9449-4BDCA8170DF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8794BB-A33A-4672-9C39-ACE4065FC1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8794BB-A33A-4672-9C39-ACE4065FC19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8794BB-A33A-4672-9C39-ACE4065FC19F}"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61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pPr>
            <a:fld id="{E5ED1824-6DB2-4029-B0DF-1D3CDCF11CDA}" type="slidenum">
              <a:rPr lang="zh-CN" altLang="en-US" smtClean="0">
                <a:solidFill>
                  <a:prstClr val="black"/>
                </a:solidFill>
                <a:latin typeface="Calibri" panose="020F0502020204030204" pitchFamily="34" charset="0"/>
                <a:ea typeface="宋体" panose="02010600030101010101" pitchFamily="2" charset="-122"/>
              </a:rPr>
            </a:fld>
            <a:endParaRPr lang="zh-CN" altLang="en-US" smtClean="0">
              <a:solidFill>
                <a:prstClr val="black"/>
              </a:solidFill>
              <a:latin typeface="Calibri" panose="020F0502020204030204" pitchFamily="34" charset="0"/>
              <a:ea typeface="宋体" panose="02010600030101010101" pitchFamily="2"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61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pPr>
            <a:fld id="{E5ED1824-6DB2-4029-B0DF-1D3CDCF11CDA}" type="slidenum">
              <a:rPr lang="zh-CN" altLang="en-US" smtClean="0">
                <a:solidFill>
                  <a:prstClr val="black"/>
                </a:solidFill>
                <a:latin typeface="Calibri" panose="020F0502020204030204" pitchFamily="34" charset="0"/>
                <a:ea typeface="宋体" panose="02010600030101010101" pitchFamily="2" charset="-122"/>
              </a:rPr>
            </a:fld>
            <a:endParaRPr lang="zh-CN" altLang="en-US" smtClean="0">
              <a:solidFill>
                <a:prstClr val="black"/>
              </a:solidFill>
              <a:latin typeface="Calibri" panose="020F0502020204030204" pitchFamily="34" charset="0"/>
              <a:ea typeface="宋体" panose="02010600030101010101" pitchFamily="2"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8794BB-A33A-4672-9C39-ACE4065FC19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8794BB-A33A-4672-9C39-ACE4065FC19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72D1315E-1CB9-4E03-8B03-3EC977FC971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903462-DF38-4029-9C02-A3951422C6C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2D1315E-1CB9-4E03-8B03-3EC977FC971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903462-DF38-4029-9C02-A3951422C6C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2D1315E-1CB9-4E03-8B03-3EC977FC971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903462-DF38-4029-9C02-A3951422C6C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pic>
        <p:nvPicPr>
          <p:cNvPr id="6" name="图片 2"/>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10800000">
            <a:off x="-760334" y="-322001"/>
            <a:ext cx="1766837" cy="1766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2D1315E-1CB9-4E03-8B03-3EC977FC971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903462-DF38-4029-9C02-A3951422C6C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72D1315E-1CB9-4E03-8B03-3EC977FC971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903462-DF38-4029-9C02-A3951422C6C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72D1315E-1CB9-4E03-8B03-3EC977FC971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903462-DF38-4029-9C02-A3951422C6C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72D1315E-1CB9-4E03-8B03-3EC977FC971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7903462-DF38-4029-9C02-A3951422C6C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2D1315E-1CB9-4E03-8B03-3EC977FC971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7903462-DF38-4029-9C02-A3951422C6C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2D1315E-1CB9-4E03-8B03-3EC977FC971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7903462-DF38-4029-9C02-A3951422C6C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72D1315E-1CB9-4E03-8B03-3EC977FC971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903462-DF38-4029-9C02-A3951422C6C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72D1315E-1CB9-4E03-8B03-3EC977FC971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903462-DF38-4029-9C02-A3951422C6C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D1315E-1CB9-4E03-8B03-3EC977FC971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903462-DF38-4029-9C02-A3951422C6C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image" Target="../media/image3.GIF"/><Relationship Id="rId2" Type="http://schemas.microsoft.com/office/2007/relationships/hdphoto" Target="../media/hdphoto1.wdp"/><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7.xml"/><Relationship Id="rId3" Type="http://schemas.openxmlformats.org/officeDocument/2006/relationships/image" Target="../media/image15.png"/><Relationship Id="rId2" Type="http://schemas.microsoft.com/office/2007/relationships/hdphoto" Target="../media/hdphoto2.wdp"/><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7.xml"/><Relationship Id="rId3" Type="http://schemas.openxmlformats.org/officeDocument/2006/relationships/image" Target="../media/image36.png"/><Relationship Id="rId2" Type="http://schemas.microsoft.com/office/2007/relationships/hdphoto" Target="../media/hdphoto2.wdp"/><Relationship Id="rId1"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7.xml"/><Relationship Id="rId2" Type="http://schemas.microsoft.com/office/2007/relationships/hdphoto" Target="../media/hdphoto3.wdp"/><Relationship Id="rId1" Type="http://schemas.openxmlformats.org/officeDocument/2006/relationships/image" Target="../media/image39.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image" Target="../media/image4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image" Target="../media/image41.jpe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image" Target="../media/image41.jpeg"/></Relationships>
</file>

<file path=ppt/slides/_rels/slide62.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7.xml"/><Relationship Id="rId2" Type="http://schemas.microsoft.com/office/2007/relationships/hdphoto" Target="../media/hdphoto1.wdp"/><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7.xml"/><Relationship Id="rId3" Type="http://schemas.openxmlformats.org/officeDocument/2006/relationships/image" Target="../media/image5.png"/><Relationship Id="rId2" Type="http://schemas.microsoft.com/office/2007/relationships/hdphoto" Target="../media/hdphoto2.wdp"/><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7.xml"/><Relationship Id="rId3" Type="http://schemas.openxmlformats.org/officeDocument/2006/relationships/image" Target="../media/image6.png"/><Relationship Id="rId2" Type="http://schemas.microsoft.com/office/2007/relationships/hdphoto" Target="../media/hdphoto2.wdp"/><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p:nvSpPr>
        <p:spPr>
          <a:xfrm>
            <a:off x="2438400" y="2755100"/>
            <a:ext cx="7315200" cy="2954655"/>
          </a:xfrm>
          <a:prstGeom prst="rect">
            <a:avLst/>
          </a:prstGeom>
        </p:spPr>
        <p:txBody>
          <a:bodyPr wrap="square">
            <a:spAutoFit/>
          </a:bodyPr>
          <a:lstStyle/>
          <a:p>
            <a:pPr algn="ctr" fontAlgn="t"/>
            <a:r>
              <a:rPr lang="zh-CN" altLang="en-US" sz="6600" b="0" i="0" dirty="0" smtClean="0">
                <a:solidFill>
                  <a:schemeClr val="bg1"/>
                </a:solidFill>
                <a:effectLst/>
                <a:latin typeface="方正兰亭粗黑简体" panose="02000000000000000000" pitchFamily="2" charset="-122"/>
                <a:ea typeface="方正兰亭粗黑简体" panose="02000000000000000000" pitchFamily="2" charset="-122"/>
              </a:rPr>
              <a:t>建模工具</a:t>
            </a:r>
            <a:endParaRPr lang="en-US" altLang="zh-CN" sz="6600" b="0" i="0" dirty="0" smtClean="0">
              <a:solidFill>
                <a:schemeClr val="bg1"/>
              </a:solidFill>
              <a:effectLst/>
              <a:latin typeface="方正兰亭粗黑简体" panose="02000000000000000000" pitchFamily="2" charset="-122"/>
              <a:ea typeface="方正兰亭粗黑简体" panose="02000000000000000000" pitchFamily="2" charset="-122"/>
            </a:endParaRPr>
          </a:p>
          <a:p>
            <a:pPr algn="ctr" fontAlgn="t"/>
            <a:r>
              <a:rPr lang="en-US" altLang="zh-CN" sz="5400" dirty="0" smtClean="0">
                <a:solidFill>
                  <a:schemeClr val="bg1"/>
                </a:solidFill>
                <a:latin typeface="方正兰亭粗黑简体" panose="02000000000000000000" pitchFamily="2" charset="-122"/>
                <a:ea typeface="方正兰亭粗黑简体" panose="02000000000000000000" pitchFamily="2" charset="-122"/>
              </a:rPr>
              <a:t>Rational Rose</a:t>
            </a:r>
            <a:r>
              <a:rPr lang="zh-CN" altLang="en-US" sz="5400" dirty="0" smtClean="0">
                <a:solidFill>
                  <a:schemeClr val="bg1"/>
                </a:solidFill>
                <a:latin typeface="方正兰亭粗黑简体" panose="02000000000000000000" pitchFamily="2" charset="-122"/>
                <a:ea typeface="方正兰亭粗黑简体" panose="02000000000000000000" pitchFamily="2" charset="-122"/>
              </a:rPr>
              <a:t>的介绍</a:t>
            </a:r>
            <a:endParaRPr lang="en-US" altLang="zh-CN" sz="5400" b="0" i="0" dirty="0" smtClean="0">
              <a:solidFill>
                <a:schemeClr val="bg1"/>
              </a:solidFill>
              <a:effectLst/>
              <a:latin typeface="方正兰亭粗黑简体" panose="02000000000000000000" pitchFamily="2" charset="-122"/>
              <a:ea typeface="方正兰亭粗黑简体" panose="02000000000000000000" pitchFamily="2" charset="-122"/>
            </a:endParaRPr>
          </a:p>
          <a:p>
            <a:pPr algn="ctr" fontAlgn="t"/>
            <a:endParaRPr lang="en-US" altLang="zh-CN" sz="6600" b="0" i="0" dirty="0">
              <a:solidFill>
                <a:schemeClr val="bg1"/>
              </a:solidFill>
              <a:effectLst/>
              <a:latin typeface="方正兰亭粗黑简体" panose="02000000000000000000" pitchFamily="2" charset="-122"/>
              <a:ea typeface="方正兰亭粗黑简体" panose="02000000000000000000" pitchFamily="2" charset="-122"/>
            </a:endParaRPr>
          </a:p>
        </p:txBody>
      </p:sp>
      <p:sp>
        <p:nvSpPr>
          <p:cNvPr id="10" name="矩形 9"/>
          <p:cNvSpPr/>
          <p:nvPr/>
        </p:nvSpPr>
        <p:spPr>
          <a:xfrm>
            <a:off x="4418648" y="4957753"/>
            <a:ext cx="3528161" cy="585797"/>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等腰三角形 11"/>
          <p:cNvSpPr/>
          <p:nvPr/>
        </p:nvSpPr>
        <p:spPr>
          <a:xfrm>
            <a:off x="4409124" y="5400674"/>
            <a:ext cx="172402" cy="142875"/>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3" name="等腰三角形 12"/>
          <p:cNvSpPr/>
          <p:nvPr/>
        </p:nvSpPr>
        <p:spPr>
          <a:xfrm rot="10800000">
            <a:off x="7620001" y="3795702"/>
            <a:ext cx="172402" cy="142875"/>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矩形 13"/>
          <p:cNvSpPr/>
          <p:nvPr/>
        </p:nvSpPr>
        <p:spPr>
          <a:xfrm>
            <a:off x="4418649" y="5044098"/>
            <a:ext cx="3392804" cy="461665"/>
          </a:xfrm>
          <a:prstGeom prst="rect">
            <a:avLst/>
          </a:prstGeom>
        </p:spPr>
        <p:txBody>
          <a:bodyPr wrap="square">
            <a:spAutoFit/>
          </a:bodyPr>
          <a:lstStyle/>
          <a:p>
            <a:pPr algn="ctr" fontAlgn="t"/>
            <a:r>
              <a:rPr lang="zh-CN" altLang="en-US" sz="1200" b="0" i="0" dirty="0" smtClean="0">
                <a:solidFill>
                  <a:schemeClr val="bg1"/>
                </a:solidFill>
                <a:effectLst/>
                <a:latin typeface="方正兰亭粗黑简体" panose="02000000000000000000" pitchFamily="2" charset="-122"/>
                <a:ea typeface="方正兰亭粗黑简体" panose="02000000000000000000" pitchFamily="2" charset="-122"/>
              </a:rPr>
              <a:t>小组成员：金志超  林康  韩佳鑫 </a:t>
            </a:r>
            <a:endParaRPr lang="en-US" altLang="zh-CN" sz="1200" b="0" i="0" dirty="0" smtClean="0">
              <a:solidFill>
                <a:schemeClr val="bg1"/>
              </a:solidFill>
              <a:effectLst/>
              <a:latin typeface="方正兰亭粗黑简体" panose="02000000000000000000" pitchFamily="2" charset="-122"/>
              <a:ea typeface="方正兰亭粗黑简体" panose="02000000000000000000" pitchFamily="2" charset="-122"/>
            </a:endParaRPr>
          </a:p>
          <a:p>
            <a:pPr algn="ctr" fontAlgn="t"/>
            <a:r>
              <a:rPr lang="zh-CN" altLang="en-US" sz="1200" b="0" i="0" dirty="0" smtClean="0">
                <a:solidFill>
                  <a:schemeClr val="bg1"/>
                </a:solidFill>
                <a:effectLst/>
                <a:latin typeface="方正兰亭粗黑简体" panose="02000000000000000000" pitchFamily="2" charset="-122"/>
                <a:ea typeface="方正兰亭粗黑简体" panose="02000000000000000000" pitchFamily="2" charset="-122"/>
              </a:rPr>
              <a:t> 葛鑫志  胡泽宇</a:t>
            </a:r>
            <a:endParaRPr lang="en-US" altLang="zh-CN" sz="1200" b="0" i="0" dirty="0">
              <a:solidFill>
                <a:schemeClr val="bg1"/>
              </a:solidFill>
              <a:effectLst/>
              <a:latin typeface="方正兰亭粗黑简体" panose="02000000000000000000" pitchFamily="2" charset="-122"/>
              <a:ea typeface="方正兰亭粗黑简体" panose="02000000000000000000" pitchFamily="2" charset="-122"/>
            </a:endParaRPr>
          </a:p>
        </p:txBody>
      </p:sp>
      <p:cxnSp>
        <p:nvCxnSpPr>
          <p:cNvPr id="20" name="直接连接符 19"/>
          <p:cNvCxnSpPr/>
          <p:nvPr/>
        </p:nvCxnSpPr>
        <p:spPr>
          <a:xfrm>
            <a:off x="6400800" y="-192528"/>
            <a:ext cx="0" cy="1849875"/>
          </a:xfrm>
          <a:prstGeom prst="line">
            <a:avLst/>
          </a:prstGeom>
          <a:ln>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5178611" y="1653758"/>
            <a:ext cx="304800" cy="1107996"/>
          </a:xfrm>
          <a:prstGeom prst="rect">
            <a:avLst/>
          </a:prstGeom>
          <a:noFill/>
        </p:spPr>
        <p:txBody>
          <a:bodyPr vert="horz" rtlCol="0">
            <a:spAutoFit/>
          </a:bodyPr>
          <a:lstStyle/>
          <a:p>
            <a:r>
              <a:rPr lang="en-US" altLang="zh-CN" sz="6600" dirty="0" smtClean="0">
                <a:solidFill>
                  <a:schemeClr val="bg1"/>
                </a:solidFill>
                <a:latin typeface="方正兰亭粗黑简体" panose="02000000000000000000" pitchFamily="2" charset="-122"/>
                <a:ea typeface="方正兰亭粗黑简体" panose="02000000000000000000" pitchFamily="2" charset="-122"/>
              </a:rPr>
              <a:t>U</a:t>
            </a:r>
            <a:endParaRPr lang="zh-CN" altLang="en-US" sz="6600" dirty="0">
              <a:solidFill>
                <a:schemeClr val="bg1"/>
              </a:solidFill>
              <a:latin typeface="方正兰亭粗黑简体" panose="02000000000000000000" pitchFamily="2" charset="-122"/>
              <a:ea typeface="方正兰亭粗黑简体" panose="02000000000000000000" pitchFamily="2" charset="-122"/>
            </a:endParaRPr>
          </a:p>
        </p:txBody>
      </p:sp>
      <p:sp>
        <p:nvSpPr>
          <p:cNvPr id="5" name="文本框 4"/>
          <p:cNvSpPr txBox="1"/>
          <p:nvPr/>
        </p:nvSpPr>
        <p:spPr>
          <a:xfrm>
            <a:off x="5737411" y="1653758"/>
            <a:ext cx="304800" cy="1107996"/>
          </a:xfrm>
          <a:prstGeom prst="rect">
            <a:avLst/>
          </a:prstGeom>
          <a:noFill/>
        </p:spPr>
        <p:txBody>
          <a:bodyPr vert="horz" rtlCol="0">
            <a:spAutoFit/>
          </a:bodyPr>
          <a:lstStyle/>
          <a:p>
            <a:r>
              <a:rPr lang="en-US" altLang="zh-CN" sz="6600" dirty="0" smtClean="0">
                <a:solidFill>
                  <a:schemeClr val="bg2">
                    <a:lumMod val="10000"/>
                  </a:schemeClr>
                </a:solidFill>
                <a:latin typeface="方正兰亭粗黑简体" panose="02000000000000000000" pitchFamily="2" charset="-122"/>
                <a:ea typeface="方正兰亭粗黑简体" panose="02000000000000000000" pitchFamily="2" charset="-122"/>
              </a:rPr>
              <a:t>M</a:t>
            </a:r>
            <a:endParaRPr lang="zh-CN" altLang="en-US" sz="6600"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
        <p:nvSpPr>
          <p:cNvPr id="7" name="文本框 6"/>
          <p:cNvSpPr txBox="1"/>
          <p:nvPr/>
        </p:nvSpPr>
        <p:spPr>
          <a:xfrm>
            <a:off x="6448611" y="1647104"/>
            <a:ext cx="304800" cy="1107996"/>
          </a:xfrm>
          <a:prstGeom prst="rect">
            <a:avLst/>
          </a:prstGeom>
          <a:noFill/>
        </p:spPr>
        <p:txBody>
          <a:bodyPr vert="horz" rtlCol="0">
            <a:spAutoFit/>
          </a:bodyPr>
          <a:lstStyle/>
          <a:p>
            <a:r>
              <a:rPr lang="en-US" altLang="zh-CN" sz="6600" dirty="0" smtClean="0">
                <a:solidFill>
                  <a:schemeClr val="bg1"/>
                </a:solidFill>
                <a:latin typeface="方正兰亭粗黑简体" panose="02000000000000000000" pitchFamily="2" charset="-122"/>
                <a:ea typeface="方正兰亭粗黑简体" panose="02000000000000000000" pitchFamily="2" charset="-122"/>
              </a:rPr>
              <a:t>L</a:t>
            </a:r>
            <a:endParaRPr lang="zh-CN" altLang="en-US" sz="6600" dirty="0">
              <a:solidFill>
                <a:schemeClr val="bg1"/>
              </a:solidFill>
              <a:latin typeface="方正兰亭粗黑简体" panose="02000000000000000000" pitchFamily="2" charset="-122"/>
              <a:ea typeface="方正兰亭粗黑简体" panose="02000000000000000000" pitchFamily="2" charset="-122"/>
            </a:endParaRPr>
          </a:p>
        </p:txBody>
      </p:sp>
      <p:pic>
        <p:nvPicPr>
          <p:cNvPr id="15" name="图片 14" descr="C:\Users\金志超\AppData\Local\Microsoft\Windows\INetCache\Content.Word\未标题-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80815" y="372862"/>
            <a:ext cx="2118502" cy="2118502"/>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par>
                                <p:cTn id="11" presetID="45" presetClass="entr" presetSubtype="0" fill="hold" grpId="1" nodeType="withEffect">
                                  <p:stCondLst>
                                    <p:cond delay="80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ppt_w</p:attrName>
                                        </p:attrNameLst>
                                      </p:cBhvr>
                                      <p:tavLst>
                                        <p:tav tm="0" fmla="#ppt_w*sin(2.5*pi*$)">
                                          <p:val>
                                            <p:fltVal val="0"/>
                                          </p:val>
                                        </p:tav>
                                        <p:tav tm="100000">
                                          <p:val>
                                            <p:fltVal val="1"/>
                                          </p:val>
                                        </p:tav>
                                      </p:tavLst>
                                    </p:anim>
                                    <p:anim calcmode="lin" valueType="num">
                                      <p:cBhvr>
                                        <p:cTn id="15" dur="1000" fill="hold"/>
                                        <p:tgtEl>
                                          <p:spTgt spid="3"/>
                                        </p:tgtEl>
                                        <p:attrNameLst>
                                          <p:attrName>ppt_h</p:attrName>
                                        </p:attrNameLst>
                                      </p:cBhvr>
                                      <p:tavLst>
                                        <p:tav tm="0">
                                          <p:val>
                                            <p:strVal val="#ppt_h"/>
                                          </p:val>
                                        </p:tav>
                                        <p:tav tm="100000">
                                          <p:val>
                                            <p:strVal val="#ppt_h"/>
                                          </p:val>
                                        </p:tav>
                                      </p:tavLst>
                                    </p:anim>
                                  </p:childTnLst>
                                </p:cTn>
                              </p:par>
                              <p:par>
                                <p:cTn id="16" presetID="8" presetClass="emph" presetSubtype="0" fill="hold" grpId="2" nodeType="withEffect">
                                  <p:stCondLst>
                                    <p:cond delay="1100"/>
                                  </p:stCondLst>
                                  <p:childTnLst>
                                    <p:animRot by="21600000">
                                      <p:cBhvr>
                                        <p:cTn id="17" dur="1000" fill="hold"/>
                                        <p:tgtEl>
                                          <p:spTgt spid="3"/>
                                        </p:tgtEl>
                                        <p:attrNameLst>
                                          <p:attrName>r</p:attrName>
                                        </p:attrNameLst>
                                      </p:cBhvr>
                                    </p:animRot>
                                  </p:childTnLst>
                                </p:cTn>
                              </p:par>
                              <p:par>
                                <p:cTn id="18" presetID="37" presetClass="entr" presetSubtype="0" fill="hold" grpId="0" nodeType="withEffect">
                                  <p:stCondLst>
                                    <p:cond delay="10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900" decel="100000" fill="hold"/>
                                        <p:tgtEl>
                                          <p:spTgt spid="7"/>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par>
                                <p:cTn id="24" presetID="45" presetClass="entr" presetSubtype="0" fill="hold" grpId="1" nodeType="withEffect">
                                  <p:stCondLst>
                                    <p:cond delay="130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ppt_w</p:attrName>
                                        </p:attrNameLst>
                                      </p:cBhvr>
                                      <p:tavLst>
                                        <p:tav tm="0" fmla="#ppt_w*sin(2.5*pi*$)">
                                          <p:val>
                                            <p:fltVal val="0"/>
                                          </p:val>
                                        </p:tav>
                                        <p:tav tm="100000">
                                          <p:val>
                                            <p:fltVal val="1"/>
                                          </p:val>
                                        </p:tav>
                                      </p:tavLst>
                                    </p:anim>
                                    <p:anim calcmode="lin" valueType="num">
                                      <p:cBhvr>
                                        <p:cTn id="28" dur="1000" fill="hold"/>
                                        <p:tgtEl>
                                          <p:spTgt spid="7"/>
                                        </p:tgtEl>
                                        <p:attrNameLst>
                                          <p:attrName>ppt_h</p:attrName>
                                        </p:attrNameLst>
                                      </p:cBhvr>
                                      <p:tavLst>
                                        <p:tav tm="0">
                                          <p:val>
                                            <p:strVal val="#ppt_h"/>
                                          </p:val>
                                        </p:tav>
                                        <p:tav tm="100000">
                                          <p:val>
                                            <p:strVal val="#ppt_h"/>
                                          </p:val>
                                        </p:tav>
                                      </p:tavLst>
                                    </p:anim>
                                  </p:childTnLst>
                                </p:cTn>
                              </p:par>
                              <p:par>
                                <p:cTn id="29" presetID="8" presetClass="emph" presetSubtype="0" fill="hold" grpId="2" nodeType="withEffect">
                                  <p:stCondLst>
                                    <p:cond delay="1600"/>
                                  </p:stCondLst>
                                  <p:childTnLst>
                                    <p:animRot by="21600000">
                                      <p:cBhvr>
                                        <p:cTn id="30" dur="1000" fill="hold"/>
                                        <p:tgtEl>
                                          <p:spTgt spid="7"/>
                                        </p:tgtEl>
                                        <p:attrNameLst>
                                          <p:attrName>r</p:attrName>
                                        </p:attrNameLst>
                                      </p:cBhvr>
                                    </p:animRot>
                                  </p:childTnLst>
                                </p:cTn>
                              </p:par>
                              <p:par>
                                <p:cTn id="31" presetID="22" presetClass="entr" presetSubtype="1" fill="hold" nodeType="withEffect">
                                  <p:stCondLst>
                                    <p:cond delay="2500"/>
                                  </p:stCondLst>
                                  <p:childTnLst>
                                    <p:set>
                                      <p:cBhvr>
                                        <p:cTn id="32" dur="1" fill="hold">
                                          <p:stCondLst>
                                            <p:cond delay="0"/>
                                          </p:stCondLst>
                                        </p:cTn>
                                        <p:tgtEl>
                                          <p:spTgt spid="20"/>
                                        </p:tgtEl>
                                        <p:attrNameLst>
                                          <p:attrName>style.visibility</p:attrName>
                                        </p:attrNameLst>
                                      </p:cBhvr>
                                      <p:to>
                                        <p:strVal val="visible"/>
                                      </p:to>
                                    </p:set>
                                    <p:animEffect transition="in" filter="wipe(up)">
                                      <p:cBhvr>
                                        <p:cTn id="33" dur="500"/>
                                        <p:tgtEl>
                                          <p:spTgt spid="20"/>
                                        </p:tgtEl>
                                      </p:cBhvr>
                                    </p:animEffect>
                                  </p:childTnLst>
                                </p:cTn>
                              </p:par>
                              <p:par>
                                <p:cTn id="34" presetID="42" presetClass="entr" presetSubtype="0" fill="hold" grpId="0" nodeType="withEffect">
                                  <p:stCondLst>
                                    <p:cond delay="290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1000"/>
                                        <p:tgtEl>
                                          <p:spTgt spid="5"/>
                                        </p:tgtEl>
                                      </p:cBhvr>
                                    </p:animEffect>
                                    <p:anim calcmode="lin" valueType="num">
                                      <p:cBhvr>
                                        <p:cTn id="37" dur="1000" fill="hold"/>
                                        <p:tgtEl>
                                          <p:spTgt spid="5"/>
                                        </p:tgtEl>
                                        <p:attrNameLst>
                                          <p:attrName>ppt_x</p:attrName>
                                        </p:attrNameLst>
                                      </p:cBhvr>
                                      <p:tavLst>
                                        <p:tav tm="0">
                                          <p:val>
                                            <p:strVal val="#ppt_x"/>
                                          </p:val>
                                        </p:tav>
                                        <p:tav tm="100000">
                                          <p:val>
                                            <p:strVal val="#ppt_x"/>
                                          </p:val>
                                        </p:tav>
                                      </p:tavLst>
                                    </p:anim>
                                    <p:anim calcmode="lin" valueType="num">
                                      <p:cBhvr>
                                        <p:cTn id="38" dur="1000" fill="hold"/>
                                        <p:tgtEl>
                                          <p:spTgt spid="5"/>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380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1000"/>
                                        <p:tgtEl>
                                          <p:spTgt spid="9"/>
                                        </p:tgtEl>
                                      </p:cBhvr>
                                    </p:animEffect>
                                    <p:anim calcmode="lin" valueType="num">
                                      <p:cBhvr>
                                        <p:cTn id="42" dur="1000" fill="hold"/>
                                        <p:tgtEl>
                                          <p:spTgt spid="9"/>
                                        </p:tgtEl>
                                        <p:attrNameLst>
                                          <p:attrName>ppt_x</p:attrName>
                                        </p:attrNameLst>
                                      </p:cBhvr>
                                      <p:tavLst>
                                        <p:tav tm="0">
                                          <p:val>
                                            <p:strVal val="#ppt_x"/>
                                          </p:val>
                                        </p:tav>
                                        <p:tav tm="100000">
                                          <p:val>
                                            <p:strVal val="#ppt_x"/>
                                          </p:val>
                                        </p:tav>
                                      </p:tavLst>
                                    </p:anim>
                                    <p:anim calcmode="lin" valueType="num">
                                      <p:cBhvr>
                                        <p:cTn id="43" dur="1000" fill="hold"/>
                                        <p:tgtEl>
                                          <p:spTgt spid="9"/>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510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1000"/>
                                        <p:tgtEl>
                                          <p:spTgt spid="14"/>
                                        </p:tgtEl>
                                      </p:cBhvr>
                                    </p:animEffect>
                                    <p:anim calcmode="lin" valueType="num">
                                      <p:cBhvr>
                                        <p:cTn id="47" dur="1000" fill="hold"/>
                                        <p:tgtEl>
                                          <p:spTgt spid="14"/>
                                        </p:tgtEl>
                                        <p:attrNameLst>
                                          <p:attrName>ppt_x</p:attrName>
                                        </p:attrNameLst>
                                      </p:cBhvr>
                                      <p:tavLst>
                                        <p:tav tm="0">
                                          <p:val>
                                            <p:strVal val="#ppt_x"/>
                                          </p:val>
                                        </p:tav>
                                        <p:tav tm="100000">
                                          <p:val>
                                            <p:strVal val="#ppt_x"/>
                                          </p:val>
                                        </p:tav>
                                      </p:tavLst>
                                    </p:anim>
                                    <p:anim calcmode="lin" valueType="num">
                                      <p:cBhvr>
                                        <p:cTn id="4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3" grpId="0"/>
      <p:bldP spid="3" grpId="1"/>
      <p:bldP spid="3" grpId="2"/>
      <p:bldP spid="5" grpId="0"/>
      <p:bldP spid="7" grpId="0"/>
      <p:bldP spid="7" grpId="1"/>
      <p:bldP spid="7" grpId="2"/>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268277" y="0"/>
            <a:ext cx="2114550"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 y="2296900"/>
            <a:ext cx="12192001" cy="189757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6670456" y="1567264"/>
            <a:ext cx="3356847" cy="3356847"/>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700000">
            <a:off x="6932279" y="1829087"/>
            <a:ext cx="2833201" cy="2833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2700000">
            <a:off x="7130013" y="2026821"/>
            <a:ext cx="2437733" cy="2437733"/>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39119" y="1922248"/>
            <a:ext cx="1564852" cy="2646878"/>
          </a:xfrm>
          <a:prstGeom prst="rect">
            <a:avLst/>
          </a:prstGeom>
          <a:noFill/>
        </p:spPr>
        <p:txBody>
          <a:bodyPr wrap="none" rtlCol="0">
            <a:spAutoFit/>
          </a:bodyPr>
          <a:lstStyle/>
          <a:p>
            <a:r>
              <a:rPr lang="en-US" altLang="zh-CN" sz="16600" dirty="0">
                <a:solidFill>
                  <a:schemeClr val="bg1"/>
                </a:solidFill>
                <a:latin typeface="方正兰亭粗黑简体" panose="02000000000000000000" pitchFamily="2" charset="-122"/>
                <a:ea typeface="方正兰亭粗黑简体" panose="02000000000000000000" pitchFamily="2" charset="-122"/>
              </a:rPr>
              <a:t>2</a:t>
            </a:r>
            <a:endParaRPr lang="zh-CN" altLang="en-US" sz="16600" dirty="0">
              <a:solidFill>
                <a:schemeClr val="bg1"/>
              </a:solidFill>
              <a:latin typeface="方正兰亭粗黑简体" panose="02000000000000000000" pitchFamily="2" charset="-122"/>
              <a:ea typeface="方正兰亭粗黑简体" panose="02000000000000000000" pitchFamily="2" charset="-122"/>
            </a:endParaRPr>
          </a:p>
        </p:txBody>
      </p:sp>
      <p:sp>
        <p:nvSpPr>
          <p:cNvPr id="13" name="矩形 12"/>
          <p:cNvSpPr/>
          <p:nvPr/>
        </p:nvSpPr>
        <p:spPr>
          <a:xfrm>
            <a:off x="1652166" y="2469665"/>
            <a:ext cx="3215109" cy="615930"/>
          </a:xfrm>
          <a:prstGeom prst="rect">
            <a:avLst/>
          </a:prstGeom>
          <a:solidFill>
            <a:schemeClr val="bg1"/>
          </a:solidFill>
          <a:ln>
            <a:noFill/>
          </a:ln>
          <a:effectLst>
            <a:innerShdw blurRad="76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669209" y="2504293"/>
            <a:ext cx="3098100" cy="584775"/>
          </a:xfrm>
          <a:prstGeom prst="rect">
            <a:avLst/>
          </a:prstGeom>
        </p:spPr>
        <p:txBody>
          <a:bodyPr wrap="square">
            <a:spAutoFit/>
          </a:bodyPr>
          <a:lstStyle/>
          <a:p>
            <a:pPr algn="dist" fontAlgn="t"/>
            <a:r>
              <a:rPr lang="zh-CN" altLang="en-US" sz="3200" dirty="0" smtClean="0">
                <a:solidFill>
                  <a:schemeClr val="bg2">
                    <a:lumMod val="10000"/>
                  </a:schemeClr>
                </a:solidFill>
                <a:latin typeface="微软雅黑" panose="020B0503020204020204" pitchFamily="34" charset="-122"/>
                <a:ea typeface="微软雅黑" panose="020B0503020204020204" pitchFamily="34" charset="-122"/>
              </a:rPr>
              <a:t>安装流程</a:t>
            </a:r>
            <a:endParaRPr lang="en-US" altLang="zh-CN" sz="3200" dirty="0">
              <a:solidFill>
                <a:schemeClr val="bg2">
                  <a:lumMod val="1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up)">
                                      <p:cBhvr>
                                        <p:cTn id="10" dur="500"/>
                                        <p:tgtEl>
                                          <p:spTgt spid="2"/>
                                        </p:tgtEl>
                                      </p:cBhvr>
                                    </p:animEffect>
                                  </p:childTnLst>
                                </p:cTn>
                              </p:par>
                              <p:par>
                                <p:cTn id="11" presetID="37" presetClass="entr" presetSubtype="0" fill="hold" grpId="0" nodeType="withEffect">
                                  <p:stCondLst>
                                    <p:cond delay="4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900" decel="100000" fill="hold"/>
                                        <p:tgtEl>
                                          <p:spTgt spid="5"/>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17" presetID="49" presetClass="entr" presetSubtype="0" decel="100000" fill="hold" grpId="0" nodeType="withEffect">
                                  <p:stCondLst>
                                    <p:cond delay="130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 calcmode="lin" valueType="num">
                                      <p:cBhvr>
                                        <p:cTn id="21" dur="500" fill="hold"/>
                                        <p:tgtEl>
                                          <p:spTgt spid="6"/>
                                        </p:tgtEl>
                                        <p:attrNameLst>
                                          <p:attrName>style.rotation</p:attrName>
                                        </p:attrNameLst>
                                      </p:cBhvr>
                                      <p:tavLst>
                                        <p:tav tm="0">
                                          <p:val>
                                            <p:fltVal val="360"/>
                                          </p:val>
                                        </p:tav>
                                        <p:tav tm="100000">
                                          <p:val>
                                            <p:fltVal val="0"/>
                                          </p:val>
                                        </p:tav>
                                      </p:tavLst>
                                    </p:anim>
                                    <p:animEffect transition="in" filter="fade">
                                      <p:cBhvr>
                                        <p:cTn id="22" dur="500"/>
                                        <p:tgtEl>
                                          <p:spTgt spid="6"/>
                                        </p:tgtEl>
                                      </p:cBhvr>
                                    </p:animEffect>
                                  </p:childTnLst>
                                </p:cTn>
                              </p:par>
                              <p:par>
                                <p:cTn id="23" presetID="49" presetClass="entr" presetSubtype="0" decel="100000" fill="hold" grpId="0" nodeType="withEffect">
                                  <p:stCondLst>
                                    <p:cond delay="170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 calcmode="lin" valueType="num">
                                      <p:cBhvr>
                                        <p:cTn id="27" dur="500" fill="hold"/>
                                        <p:tgtEl>
                                          <p:spTgt spid="7"/>
                                        </p:tgtEl>
                                        <p:attrNameLst>
                                          <p:attrName>style.rotation</p:attrName>
                                        </p:attrNameLst>
                                      </p:cBhvr>
                                      <p:tavLst>
                                        <p:tav tm="0">
                                          <p:val>
                                            <p:fltVal val="360"/>
                                          </p:val>
                                        </p:tav>
                                        <p:tav tm="100000">
                                          <p:val>
                                            <p:fltVal val="0"/>
                                          </p:val>
                                        </p:tav>
                                      </p:tavLst>
                                    </p:anim>
                                    <p:animEffect transition="in" filter="fade">
                                      <p:cBhvr>
                                        <p:cTn id="28" dur="500"/>
                                        <p:tgtEl>
                                          <p:spTgt spid="7"/>
                                        </p:tgtEl>
                                      </p:cBhvr>
                                    </p:animEffect>
                                  </p:childTnLst>
                                </p:cTn>
                              </p:par>
                              <p:par>
                                <p:cTn id="29" presetID="42" presetClass="entr" presetSubtype="0" fill="hold" grpId="0" nodeType="withEffect">
                                  <p:stCondLst>
                                    <p:cond delay="210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par>
                                <p:cTn id="34" presetID="10" presetClass="entr" presetSubtype="0" fill="hold" grpId="0" nodeType="withEffect">
                                  <p:stCondLst>
                                    <p:cond delay="300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22" presetClass="entr" presetSubtype="2" fill="hold" grpId="0" nodeType="withEffect">
                                  <p:stCondLst>
                                    <p:cond delay="3400"/>
                                  </p:stCondLst>
                                  <p:childTnLst>
                                    <p:set>
                                      <p:cBhvr>
                                        <p:cTn id="38" dur="1" fill="hold">
                                          <p:stCondLst>
                                            <p:cond delay="0"/>
                                          </p:stCondLst>
                                        </p:cTn>
                                        <p:tgtEl>
                                          <p:spTgt spid="11"/>
                                        </p:tgtEl>
                                        <p:attrNameLst>
                                          <p:attrName>style.visibility</p:attrName>
                                        </p:attrNameLst>
                                      </p:cBhvr>
                                      <p:to>
                                        <p:strVal val="visible"/>
                                      </p:to>
                                    </p:set>
                                    <p:animEffect transition="in" filter="wipe(right)">
                                      <p:cBhvr>
                                        <p:cTn id="3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3" grpId="0"/>
      <p:bldP spid="13" grpId="0" animBg="1"/>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a:xfrm>
            <a:off x="361950" y="252980"/>
            <a:ext cx="3020093" cy="738892"/>
            <a:chOff x="695325" y="386330"/>
            <a:chExt cx="3020093" cy="738892"/>
          </a:xfrm>
        </p:grpSpPr>
        <p:grpSp>
          <p:nvGrpSpPr>
            <p:cNvPr id="3" name="组合 4"/>
            <p:cNvGrpSpPr/>
            <p:nvPr/>
          </p:nvGrpSpPr>
          <p:grpSpPr>
            <a:xfrm>
              <a:off x="695325" y="386330"/>
              <a:ext cx="3020093" cy="738892"/>
              <a:chOff x="1328935" y="2467033"/>
              <a:chExt cx="3020093" cy="738892"/>
            </a:xfrm>
          </p:grpSpPr>
          <p:grpSp>
            <p:nvGrpSpPr>
              <p:cNvPr id="4" name="组合 6"/>
              <p:cNvGrpSpPr/>
              <p:nvPr/>
            </p:nvGrpSpPr>
            <p:grpSpPr>
              <a:xfrm>
                <a:off x="1328935" y="2524550"/>
                <a:ext cx="681375" cy="681375"/>
                <a:chOff x="2866816" y="2504421"/>
                <a:chExt cx="943184" cy="943184"/>
              </a:xfrm>
            </p:grpSpPr>
            <p:grpSp>
              <p:nvGrpSpPr>
                <p:cNvPr id="5" name="组合 8"/>
                <p:cNvGrpSpPr/>
                <p:nvPr/>
              </p:nvGrpSpPr>
              <p:grpSpPr>
                <a:xfrm>
                  <a:off x="2866816" y="2504421"/>
                  <a:ext cx="943184" cy="943184"/>
                  <a:chOff x="3173998" y="2528145"/>
                  <a:chExt cx="638355" cy="638355"/>
                </a:xfrm>
              </p:grpSpPr>
              <p:sp>
                <p:nvSpPr>
                  <p:cNvPr id="11" name="矩形 10"/>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矩形 11"/>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279524" y="2633671"/>
                    <a:ext cx="427302" cy="427302"/>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p:nvSpPr>
              <p:spPr>
                <a:xfrm>
                  <a:off x="2976621" y="2611817"/>
                  <a:ext cx="723575" cy="809467"/>
                </a:xfrm>
                <a:prstGeom prst="rect">
                  <a:avLst/>
                </a:prstGeom>
              </p:spPr>
              <p:txBody>
                <a:bodyPr wrap="square">
                  <a:spAutoFit/>
                </a:bodyPr>
                <a:lstStyle/>
                <a:p>
                  <a:pPr algn="ctr" fontAlgn="t"/>
                  <a:r>
                    <a:rPr lang="en-US" altLang="zh-CN" sz="3200" dirty="0" smtClean="0">
                      <a:solidFill>
                        <a:schemeClr val="bg1"/>
                      </a:solidFill>
                      <a:latin typeface="方正兰亭粗黑简体" panose="02000000000000000000" pitchFamily="2" charset="-122"/>
                      <a:ea typeface="方正兰亭粗黑简体" panose="02000000000000000000" pitchFamily="2" charset="-122"/>
                    </a:rPr>
                    <a:t>2</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8" name="矩形 7"/>
              <p:cNvSpPr/>
              <p:nvPr/>
            </p:nvSpPr>
            <p:spPr>
              <a:xfrm>
                <a:off x="2142975" y="2467033"/>
                <a:ext cx="2206053" cy="461665"/>
              </a:xfrm>
              <a:prstGeom prst="rect">
                <a:avLst/>
              </a:prstGeom>
            </p:spPr>
            <p:txBody>
              <a:bodyPr wrap="none">
                <a:spAutoFit/>
              </a:bodyPr>
              <a:lstStyle/>
              <a:p>
                <a:pPr fontAlgn="t"/>
                <a:r>
                  <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rPr>
                  <a:t>Rational Rose</a:t>
                </a:r>
                <a:endPar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grpSp>
        <p:cxnSp>
          <p:nvCxnSpPr>
            <p:cNvPr id="6" name="直接连接符 5"/>
            <p:cNvCxnSpPr/>
            <p:nvPr/>
          </p:nvCxnSpPr>
          <p:spPr>
            <a:xfrm>
              <a:off x="1471900" y="442576"/>
              <a:ext cx="0" cy="681375"/>
            </a:xfrm>
            <a:prstGeom prst="lin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sp>
        <p:nvSpPr>
          <p:cNvPr id="14" name="矩形 13"/>
          <p:cNvSpPr/>
          <p:nvPr/>
        </p:nvSpPr>
        <p:spPr>
          <a:xfrm>
            <a:off x="1251080" y="664532"/>
            <a:ext cx="2206053" cy="369332"/>
          </a:xfrm>
          <a:prstGeom prst="rect">
            <a:avLst/>
          </a:prstGeom>
        </p:spPr>
        <p:txBody>
          <a:bodyPr wrap="square">
            <a:spAutoFit/>
          </a:bodyPr>
          <a:lstStyle/>
          <a:p>
            <a:pPr fontAlgn="t"/>
            <a:r>
              <a:rPr lang="zh-CN" altLang="en-US" b="1" dirty="0" smtClean="0">
                <a:solidFill>
                  <a:schemeClr val="bg2">
                    <a:lumMod val="10000"/>
                  </a:schemeClr>
                </a:solidFill>
                <a:latin typeface="方正兰亭粗黑简体" panose="02000000000000000000" pitchFamily="2" charset="-122"/>
                <a:ea typeface="方正兰亭粗黑简体" panose="02000000000000000000" pitchFamily="2" charset="-122"/>
              </a:rPr>
              <a:t> 安装流程</a:t>
            </a:r>
            <a:endParaRPr lang="en-US" altLang="zh-CN"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
        <p:nvSpPr>
          <p:cNvPr id="17" name="TextBox 16"/>
          <p:cNvSpPr txBox="1"/>
          <p:nvPr/>
        </p:nvSpPr>
        <p:spPr>
          <a:xfrm>
            <a:off x="1428750" y="2676525"/>
            <a:ext cx="6896100" cy="1337945"/>
          </a:xfrm>
          <a:prstGeom prst="rect">
            <a:avLst/>
          </a:prstGeom>
          <a:noFill/>
        </p:spPr>
        <p:txBody>
          <a:bodyPr wrap="square" rtlCol="0">
            <a:spAutoFit/>
          </a:bodyPr>
          <a:lstStyle/>
          <a:p>
            <a:pPr>
              <a:lnSpc>
                <a:spcPct val="150000"/>
              </a:lnSpc>
            </a:pPr>
            <a:r>
              <a:rPr lang="en-US" altLang="zh-CN" dirty="0" smtClean="0"/>
              <a:t>1.</a:t>
            </a:r>
            <a:r>
              <a:rPr lang="zh-CN" altLang="en-US" dirty="0" smtClean="0"/>
              <a:t>安装</a:t>
            </a:r>
            <a:r>
              <a:rPr lang="en-US" altLang="zh-CN" dirty="0" smtClean="0"/>
              <a:t>Rose</a:t>
            </a:r>
            <a:r>
              <a:rPr lang="zh-CN" altLang="en-US" dirty="0" smtClean="0"/>
              <a:t>需要</a:t>
            </a:r>
            <a:r>
              <a:rPr lang="en-US" altLang="zh-CN" dirty="0" smtClean="0"/>
              <a:t>Windows 2000/Windows XP</a:t>
            </a:r>
            <a:r>
              <a:rPr lang="zh-CN" altLang="en-US" dirty="0" smtClean="0"/>
              <a:t>及其以上版本。</a:t>
            </a:r>
            <a:endParaRPr lang="en-US" altLang="zh-CN" dirty="0" smtClean="0"/>
          </a:p>
          <a:p>
            <a:pPr>
              <a:lnSpc>
                <a:spcPct val="150000"/>
              </a:lnSpc>
            </a:pPr>
            <a:r>
              <a:rPr lang="en-US" altLang="zh-CN" dirty="0" smtClean="0"/>
              <a:t>2.</a:t>
            </a:r>
            <a:r>
              <a:rPr lang="zh-CN" altLang="en-US" dirty="0" smtClean="0"/>
              <a:t>安装</a:t>
            </a:r>
            <a:r>
              <a:rPr lang="en-US" altLang="zh-CN" dirty="0" smtClean="0"/>
              <a:t>Rose</a:t>
            </a:r>
            <a:r>
              <a:rPr lang="zh-CN" altLang="en-US" dirty="0" smtClean="0"/>
              <a:t>，必须先得到</a:t>
            </a:r>
            <a:r>
              <a:rPr lang="en-US" altLang="zh-CN" dirty="0" smtClean="0"/>
              <a:t>Rose</a:t>
            </a:r>
            <a:r>
              <a:rPr lang="zh-CN" altLang="en-US" dirty="0" smtClean="0"/>
              <a:t>安装包。建议购买</a:t>
            </a:r>
            <a:r>
              <a:rPr lang="en-US" altLang="zh-CN" dirty="0" smtClean="0"/>
              <a:t>Rational</a:t>
            </a:r>
            <a:r>
              <a:rPr lang="zh-CN" altLang="en-US" dirty="0" smtClean="0"/>
              <a:t>公司的正版软件，</a:t>
            </a:r>
            <a:r>
              <a:rPr lang="en-US" altLang="zh-CN" dirty="0" smtClean="0"/>
              <a:t>Rational </a:t>
            </a:r>
            <a:r>
              <a:rPr lang="zh-CN" altLang="en-US" dirty="0" smtClean="0"/>
              <a:t>现在已被</a:t>
            </a:r>
            <a:r>
              <a:rPr lang="en-US" altLang="zh-CN" dirty="0" smtClean="0"/>
              <a:t>IBM</a:t>
            </a:r>
            <a:r>
              <a:rPr lang="zh-CN" altLang="en-US" dirty="0" smtClean="0"/>
              <a:t>收购。</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1"/>
          <a:srcRect/>
          <a:stretch>
            <a:fillRect/>
          </a:stretch>
        </p:blipFill>
        <p:spPr bwMode="auto">
          <a:xfrm>
            <a:off x="390525" y="1095375"/>
            <a:ext cx="5581650" cy="4629150"/>
          </a:xfrm>
          <a:prstGeom prst="rect">
            <a:avLst/>
          </a:prstGeom>
          <a:noFill/>
          <a:ln w="9525">
            <a:noFill/>
            <a:miter lim="800000"/>
            <a:headEnd/>
            <a:tailEnd/>
          </a:ln>
          <a:effectLst/>
        </p:spPr>
      </p:pic>
      <p:pic>
        <p:nvPicPr>
          <p:cNvPr id="7171" name="Picture 3"/>
          <p:cNvPicPr>
            <a:picLocks noChangeAspect="1" noChangeArrowheads="1"/>
          </p:cNvPicPr>
          <p:nvPr/>
        </p:nvPicPr>
        <p:blipFill>
          <a:blip r:embed="rId2"/>
          <a:srcRect/>
          <a:stretch>
            <a:fillRect/>
          </a:stretch>
        </p:blipFill>
        <p:spPr bwMode="auto">
          <a:xfrm>
            <a:off x="6248400" y="1076325"/>
            <a:ext cx="5581650" cy="4629150"/>
          </a:xfrm>
          <a:prstGeom prst="rect">
            <a:avLst/>
          </a:prstGeom>
          <a:noFill/>
          <a:ln w="9525">
            <a:noFill/>
            <a:miter lim="800000"/>
            <a:headEnd/>
            <a:tailEnd/>
          </a:ln>
          <a:effectLst/>
        </p:spPr>
      </p:pic>
      <p:grpSp>
        <p:nvGrpSpPr>
          <p:cNvPr id="4" name="组合 3"/>
          <p:cNvGrpSpPr/>
          <p:nvPr/>
        </p:nvGrpSpPr>
        <p:grpSpPr>
          <a:xfrm>
            <a:off x="361950" y="252980"/>
            <a:ext cx="3020093" cy="738892"/>
            <a:chOff x="695325" y="386330"/>
            <a:chExt cx="3020093" cy="738892"/>
          </a:xfrm>
        </p:grpSpPr>
        <p:grpSp>
          <p:nvGrpSpPr>
            <p:cNvPr id="5" name="组合 4"/>
            <p:cNvGrpSpPr/>
            <p:nvPr/>
          </p:nvGrpSpPr>
          <p:grpSpPr>
            <a:xfrm>
              <a:off x="695325" y="386330"/>
              <a:ext cx="3020093" cy="738892"/>
              <a:chOff x="1328935" y="2467033"/>
              <a:chExt cx="3020093" cy="738892"/>
            </a:xfrm>
          </p:grpSpPr>
          <p:grpSp>
            <p:nvGrpSpPr>
              <p:cNvPr id="7" name="组合 6"/>
              <p:cNvGrpSpPr/>
              <p:nvPr/>
            </p:nvGrpSpPr>
            <p:grpSpPr>
              <a:xfrm>
                <a:off x="1328935" y="2524550"/>
                <a:ext cx="681375" cy="681375"/>
                <a:chOff x="2866816" y="2504421"/>
                <a:chExt cx="943184" cy="943184"/>
              </a:xfrm>
            </p:grpSpPr>
            <p:grpSp>
              <p:nvGrpSpPr>
                <p:cNvPr id="9" name="组合 8"/>
                <p:cNvGrpSpPr/>
                <p:nvPr/>
              </p:nvGrpSpPr>
              <p:grpSpPr>
                <a:xfrm>
                  <a:off x="2866816" y="2504421"/>
                  <a:ext cx="943184" cy="943184"/>
                  <a:chOff x="3173998" y="2528145"/>
                  <a:chExt cx="638355" cy="638355"/>
                </a:xfrm>
              </p:grpSpPr>
              <p:sp>
                <p:nvSpPr>
                  <p:cNvPr id="11" name="矩形 10"/>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矩形 11"/>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279524" y="2633671"/>
                    <a:ext cx="427302" cy="427302"/>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p:nvSpPr>
              <p:spPr>
                <a:xfrm>
                  <a:off x="2976621" y="2611817"/>
                  <a:ext cx="723575" cy="809467"/>
                </a:xfrm>
                <a:prstGeom prst="rect">
                  <a:avLst/>
                </a:prstGeom>
              </p:spPr>
              <p:txBody>
                <a:bodyPr wrap="square">
                  <a:spAutoFit/>
                </a:bodyPr>
                <a:lstStyle/>
                <a:p>
                  <a:pPr algn="ctr" fontAlgn="t"/>
                  <a:r>
                    <a:rPr lang="en-US" altLang="zh-CN" sz="3200" dirty="0" smtClean="0">
                      <a:solidFill>
                        <a:schemeClr val="bg1"/>
                      </a:solidFill>
                      <a:latin typeface="方正兰亭粗黑简体" panose="02000000000000000000" pitchFamily="2" charset="-122"/>
                      <a:ea typeface="方正兰亭粗黑简体" panose="02000000000000000000" pitchFamily="2" charset="-122"/>
                    </a:rPr>
                    <a:t>2</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8" name="矩形 7"/>
              <p:cNvSpPr/>
              <p:nvPr/>
            </p:nvSpPr>
            <p:spPr>
              <a:xfrm>
                <a:off x="2142975" y="2467033"/>
                <a:ext cx="2206053" cy="461665"/>
              </a:xfrm>
              <a:prstGeom prst="rect">
                <a:avLst/>
              </a:prstGeom>
            </p:spPr>
            <p:txBody>
              <a:bodyPr wrap="none">
                <a:spAutoFit/>
              </a:bodyPr>
              <a:lstStyle/>
              <a:p>
                <a:pPr fontAlgn="t"/>
                <a:r>
                  <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rPr>
                  <a:t>Rational Rose</a:t>
                </a:r>
                <a:endPar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grpSp>
        <p:cxnSp>
          <p:nvCxnSpPr>
            <p:cNvPr id="6" name="直接连接符 5"/>
            <p:cNvCxnSpPr/>
            <p:nvPr/>
          </p:nvCxnSpPr>
          <p:spPr>
            <a:xfrm>
              <a:off x="1471900" y="442576"/>
              <a:ext cx="0" cy="681375"/>
            </a:xfrm>
            <a:prstGeom prst="lin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sp>
        <p:nvSpPr>
          <p:cNvPr id="14" name="矩形 13"/>
          <p:cNvSpPr/>
          <p:nvPr/>
        </p:nvSpPr>
        <p:spPr>
          <a:xfrm>
            <a:off x="1251080" y="664532"/>
            <a:ext cx="2206053" cy="369332"/>
          </a:xfrm>
          <a:prstGeom prst="rect">
            <a:avLst/>
          </a:prstGeom>
        </p:spPr>
        <p:txBody>
          <a:bodyPr wrap="square">
            <a:spAutoFit/>
          </a:bodyPr>
          <a:lstStyle/>
          <a:p>
            <a:pPr fontAlgn="t"/>
            <a:r>
              <a:rPr lang="zh-CN" altLang="en-US" b="1" dirty="0" smtClean="0">
                <a:solidFill>
                  <a:schemeClr val="bg2">
                    <a:lumMod val="10000"/>
                  </a:schemeClr>
                </a:solidFill>
                <a:latin typeface="方正兰亭粗黑简体" panose="02000000000000000000" pitchFamily="2" charset="-122"/>
                <a:ea typeface="方正兰亭粗黑简体" panose="02000000000000000000" pitchFamily="2" charset="-122"/>
              </a:rPr>
              <a:t> 安装流程</a:t>
            </a:r>
            <a:endParaRPr lang="en-US" altLang="zh-CN"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
        <p:nvSpPr>
          <p:cNvPr id="15" name="TextBox 14"/>
          <p:cNvSpPr txBox="1"/>
          <p:nvPr/>
        </p:nvSpPr>
        <p:spPr>
          <a:xfrm>
            <a:off x="942975" y="6029325"/>
            <a:ext cx="3990975" cy="369332"/>
          </a:xfrm>
          <a:prstGeom prst="rect">
            <a:avLst/>
          </a:prstGeom>
          <a:noFill/>
        </p:spPr>
        <p:txBody>
          <a:bodyPr wrap="square" rtlCol="0">
            <a:spAutoFit/>
          </a:bodyPr>
          <a:lstStyle/>
          <a:p>
            <a:r>
              <a:rPr lang="zh-CN" altLang="en-US" dirty="0" smtClean="0"/>
              <a:t>点击下一步</a:t>
            </a:r>
            <a:endParaRPr lang="zh-CN" altLang="en-US" dirty="0"/>
          </a:p>
        </p:txBody>
      </p:sp>
      <p:sp>
        <p:nvSpPr>
          <p:cNvPr id="16" name="TextBox 15"/>
          <p:cNvSpPr txBox="1"/>
          <p:nvPr/>
        </p:nvSpPr>
        <p:spPr>
          <a:xfrm>
            <a:off x="6648450" y="6086475"/>
            <a:ext cx="3990975" cy="369332"/>
          </a:xfrm>
          <a:prstGeom prst="rect">
            <a:avLst/>
          </a:prstGeom>
          <a:noFill/>
        </p:spPr>
        <p:txBody>
          <a:bodyPr wrap="square" rtlCol="0">
            <a:spAutoFit/>
          </a:bodyPr>
          <a:lstStyle/>
          <a:p>
            <a:r>
              <a:rPr lang="zh-CN" altLang="en-US" dirty="0" smtClean="0"/>
              <a:t>选择第二个，点击下一步</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1"/>
          <a:srcRect/>
          <a:stretch>
            <a:fillRect/>
          </a:stretch>
        </p:blipFill>
        <p:spPr bwMode="auto">
          <a:xfrm>
            <a:off x="566738" y="1219200"/>
            <a:ext cx="5709912" cy="4143375"/>
          </a:xfrm>
          <a:prstGeom prst="rect">
            <a:avLst/>
          </a:prstGeom>
          <a:noFill/>
          <a:ln w="9525">
            <a:noFill/>
            <a:miter lim="800000"/>
            <a:headEnd/>
            <a:tailEnd/>
          </a:ln>
          <a:effectLst/>
        </p:spPr>
      </p:pic>
      <p:pic>
        <p:nvPicPr>
          <p:cNvPr id="8195" name="Picture 3" descr="d:\Documents\Tencent Files\649211130\Image\C2C\34MC1@39P30U_31U8%MN%6L.png"/>
          <p:cNvPicPr>
            <a:picLocks noChangeAspect="1" noChangeArrowheads="1"/>
          </p:cNvPicPr>
          <p:nvPr/>
        </p:nvPicPr>
        <p:blipFill>
          <a:blip r:embed="rId2"/>
          <a:srcRect/>
          <a:stretch>
            <a:fillRect/>
          </a:stretch>
        </p:blipFill>
        <p:spPr bwMode="auto">
          <a:xfrm>
            <a:off x="6353174" y="1228724"/>
            <a:ext cx="5705476" cy="4152901"/>
          </a:xfrm>
          <a:prstGeom prst="rect">
            <a:avLst/>
          </a:prstGeom>
          <a:noFill/>
        </p:spPr>
      </p:pic>
      <p:grpSp>
        <p:nvGrpSpPr>
          <p:cNvPr id="26" name="组合 25"/>
          <p:cNvGrpSpPr/>
          <p:nvPr/>
        </p:nvGrpSpPr>
        <p:grpSpPr>
          <a:xfrm>
            <a:off x="361950" y="252980"/>
            <a:ext cx="3020093" cy="738892"/>
            <a:chOff x="695325" y="386330"/>
            <a:chExt cx="3020093" cy="738892"/>
          </a:xfrm>
        </p:grpSpPr>
        <p:grpSp>
          <p:nvGrpSpPr>
            <p:cNvPr id="27" name="组合 4"/>
            <p:cNvGrpSpPr/>
            <p:nvPr/>
          </p:nvGrpSpPr>
          <p:grpSpPr>
            <a:xfrm>
              <a:off x="695325" y="386330"/>
              <a:ext cx="3020093" cy="738892"/>
              <a:chOff x="1328935" y="2467033"/>
              <a:chExt cx="3020093" cy="738892"/>
            </a:xfrm>
          </p:grpSpPr>
          <p:grpSp>
            <p:nvGrpSpPr>
              <p:cNvPr id="29" name="组合 6"/>
              <p:cNvGrpSpPr/>
              <p:nvPr/>
            </p:nvGrpSpPr>
            <p:grpSpPr>
              <a:xfrm>
                <a:off x="1328935" y="2524550"/>
                <a:ext cx="681375" cy="681375"/>
                <a:chOff x="2866816" y="2504421"/>
                <a:chExt cx="943184" cy="943184"/>
              </a:xfrm>
            </p:grpSpPr>
            <p:grpSp>
              <p:nvGrpSpPr>
                <p:cNvPr id="31" name="组合 8"/>
                <p:cNvGrpSpPr/>
                <p:nvPr/>
              </p:nvGrpSpPr>
              <p:grpSpPr>
                <a:xfrm>
                  <a:off x="2866816" y="2504421"/>
                  <a:ext cx="943184" cy="943184"/>
                  <a:chOff x="3173998" y="2528145"/>
                  <a:chExt cx="638355" cy="638355"/>
                </a:xfrm>
              </p:grpSpPr>
              <p:sp>
                <p:nvSpPr>
                  <p:cNvPr id="33" name="矩形 32"/>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矩形 33"/>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3279524" y="2633671"/>
                    <a:ext cx="427302" cy="427302"/>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矩形 31"/>
                <p:cNvSpPr/>
                <p:nvPr/>
              </p:nvSpPr>
              <p:spPr>
                <a:xfrm>
                  <a:off x="2976621" y="2611817"/>
                  <a:ext cx="723575" cy="809467"/>
                </a:xfrm>
                <a:prstGeom prst="rect">
                  <a:avLst/>
                </a:prstGeom>
              </p:spPr>
              <p:txBody>
                <a:bodyPr wrap="square">
                  <a:spAutoFit/>
                </a:bodyPr>
                <a:lstStyle/>
                <a:p>
                  <a:pPr algn="ctr" fontAlgn="t"/>
                  <a:r>
                    <a:rPr lang="en-US" altLang="zh-CN" sz="3200" dirty="0" smtClean="0">
                      <a:solidFill>
                        <a:schemeClr val="bg1"/>
                      </a:solidFill>
                      <a:latin typeface="方正兰亭粗黑简体" panose="02000000000000000000" pitchFamily="2" charset="-122"/>
                      <a:ea typeface="方正兰亭粗黑简体" panose="02000000000000000000" pitchFamily="2" charset="-122"/>
                    </a:rPr>
                    <a:t>2</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30" name="矩形 29"/>
              <p:cNvSpPr/>
              <p:nvPr/>
            </p:nvSpPr>
            <p:spPr>
              <a:xfrm>
                <a:off x="2142975" y="2467033"/>
                <a:ext cx="2206053" cy="461665"/>
              </a:xfrm>
              <a:prstGeom prst="rect">
                <a:avLst/>
              </a:prstGeom>
            </p:spPr>
            <p:txBody>
              <a:bodyPr wrap="none">
                <a:spAutoFit/>
              </a:bodyPr>
              <a:lstStyle/>
              <a:p>
                <a:pPr fontAlgn="t"/>
                <a:r>
                  <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rPr>
                  <a:t>Rational Rose</a:t>
                </a:r>
                <a:endPar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grpSp>
        <p:cxnSp>
          <p:nvCxnSpPr>
            <p:cNvPr id="28" name="直接连接符 27"/>
            <p:cNvCxnSpPr/>
            <p:nvPr/>
          </p:nvCxnSpPr>
          <p:spPr>
            <a:xfrm>
              <a:off x="1471900" y="442576"/>
              <a:ext cx="0" cy="681375"/>
            </a:xfrm>
            <a:prstGeom prst="lin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sp>
        <p:nvSpPr>
          <p:cNvPr id="36" name="矩形 35"/>
          <p:cNvSpPr/>
          <p:nvPr/>
        </p:nvSpPr>
        <p:spPr>
          <a:xfrm>
            <a:off x="1251080" y="664532"/>
            <a:ext cx="2206053" cy="369332"/>
          </a:xfrm>
          <a:prstGeom prst="rect">
            <a:avLst/>
          </a:prstGeom>
        </p:spPr>
        <p:txBody>
          <a:bodyPr wrap="square">
            <a:spAutoFit/>
          </a:bodyPr>
          <a:lstStyle/>
          <a:p>
            <a:pPr fontAlgn="t"/>
            <a:r>
              <a:rPr lang="zh-CN" altLang="en-US" b="1" dirty="0" smtClean="0">
                <a:solidFill>
                  <a:schemeClr val="bg2">
                    <a:lumMod val="10000"/>
                  </a:schemeClr>
                </a:solidFill>
                <a:latin typeface="方正兰亭粗黑简体" panose="02000000000000000000" pitchFamily="2" charset="-122"/>
                <a:ea typeface="方正兰亭粗黑简体" panose="02000000000000000000" pitchFamily="2" charset="-122"/>
              </a:rPr>
              <a:t> 安装流程</a:t>
            </a:r>
            <a:endParaRPr lang="en-US" altLang="zh-CN"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
        <p:nvSpPr>
          <p:cNvPr id="37" name="TextBox 36"/>
          <p:cNvSpPr txBox="1"/>
          <p:nvPr/>
        </p:nvSpPr>
        <p:spPr>
          <a:xfrm>
            <a:off x="5210175" y="5981700"/>
            <a:ext cx="3990975" cy="369332"/>
          </a:xfrm>
          <a:prstGeom prst="rect">
            <a:avLst/>
          </a:prstGeom>
          <a:noFill/>
        </p:spPr>
        <p:txBody>
          <a:bodyPr wrap="square" rtlCol="0">
            <a:spAutoFit/>
          </a:bodyPr>
          <a:lstStyle/>
          <a:p>
            <a:r>
              <a:rPr lang="zh-CN" altLang="en-US" dirty="0" smtClean="0"/>
              <a:t>点击下一步</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7" name="Picture 1" descr="d:\Documents\Tencent Files\649211130\Image\C2C\QZYCO9NPX3}N03O_X{}MR{S.png"/>
          <p:cNvPicPr>
            <a:picLocks noChangeAspect="1" noChangeArrowheads="1"/>
          </p:cNvPicPr>
          <p:nvPr/>
        </p:nvPicPr>
        <p:blipFill>
          <a:blip r:embed="rId1"/>
          <a:srcRect/>
          <a:stretch>
            <a:fillRect/>
          </a:stretch>
        </p:blipFill>
        <p:spPr bwMode="auto">
          <a:xfrm>
            <a:off x="381000" y="1162050"/>
            <a:ext cx="5638800" cy="4273852"/>
          </a:xfrm>
          <a:prstGeom prst="rect">
            <a:avLst/>
          </a:prstGeom>
          <a:noFill/>
        </p:spPr>
      </p:pic>
      <p:pic>
        <p:nvPicPr>
          <p:cNvPr id="80898" name="Picture 2" descr="d:\Documents\Tencent Files\649211130\Image\C2C\2}5Y@BHP_N4NY3%QS~}7ZZU.png"/>
          <p:cNvPicPr>
            <a:picLocks noChangeAspect="1" noChangeArrowheads="1"/>
          </p:cNvPicPr>
          <p:nvPr/>
        </p:nvPicPr>
        <p:blipFill>
          <a:blip r:embed="rId2"/>
          <a:srcRect/>
          <a:stretch>
            <a:fillRect/>
          </a:stretch>
        </p:blipFill>
        <p:spPr bwMode="auto">
          <a:xfrm>
            <a:off x="6305549" y="1171575"/>
            <a:ext cx="5680291" cy="4305300"/>
          </a:xfrm>
          <a:prstGeom prst="rect">
            <a:avLst/>
          </a:prstGeom>
          <a:noFill/>
        </p:spPr>
      </p:pic>
      <p:grpSp>
        <p:nvGrpSpPr>
          <p:cNvPr id="6" name="组合 5"/>
          <p:cNvGrpSpPr/>
          <p:nvPr/>
        </p:nvGrpSpPr>
        <p:grpSpPr>
          <a:xfrm>
            <a:off x="361950" y="252980"/>
            <a:ext cx="3020093" cy="738892"/>
            <a:chOff x="695325" y="386330"/>
            <a:chExt cx="3020093" cy="738892"/>
          </a:xfrm>
        </p:grpSpPr>
        <p:grpSp>
          <p:nvGrpSpPr>
            <p:cNvPr id="7" name="组合 4"/>
            <p:cNvGrpSpPr/>
            <p:nvPr/>
          </p:nvGrpSpPr>
          <p:grpSpPr>
            <a:xfrm>
              <a:off x="695325" y="386330"/>
              <a:ext cx="3020093" cy="738892"/>
              <a:chOff x="1328935" y="2467033"/>
              <a:chExt cx="3020093" cy="738892"/>
            </a:xfrm>
          </p:grpSpPr>
          <p:grpSp>
            <p:nvGrpSpPr>
              <p:cNvPr id="9" name="组合 6"/>
              <p:cNvGrpSpPr/>
              <p:nvPr/>
            </p:nvGrpSpPr>
            <p:grpSpPr>
              <a:xfrm>
                <a:off x="1328935" y="2524550"/>
                <a:ext cx="681375" cy="681375"/>
                <a:chOff x="2866816" y="2504421"/>
                <a:chExt cx="943184" cy="943184"/>
              </a:xfrm>
            </p:grpSpPr>
            <p:grpSp>
              <p:nvGrpSpPr>
                <p:cNvPr id="11" name="组合 8"/>
                <p:cNvGrpSpPr/>
                <p:nvPr/>
              </p:nvGrpSpPr>
              <p:grpSpPr>
                <a:xfrm>
                  <a:off x="2866816" y="2504421"/>
                  <a:ext cx="943184" cy="943184"/>
                  <a:chOff x="3173998" y="2528145"/>
                  <a:chExt cx="638355" cy="638355"/>
                </a:xfrm>
              </p:grpSpPr>
              <p:sp>
                <p:nvSpPr>
                  <p:cNvPr id="13" name="矩形 12"/>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矩形 13"/>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279524" y="2633671"/>
                    <a:ext cx="427302" cy="427302"/>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矩形 11"/>
                <p:cNvSpPr/>
                <p:nvPr/>
              </p:nvSpPr>
              <p:spPr>
                <a:xfrm>
                  <a:off x="2976621" y="2611817"/>
                  <a:ext cx="723575" cy="809467"/>
                </a:xfrm>
                <a:prstGeom prst="rect">
                  <a:avLst/>
                </a:prstGeom>
              </p:spPr>
              <p:txBody>
                <a:bodyPr wrap="square">
                  <a:spAutoFit/>
                </a:bodyPr>
                <a:lstStyle/>
                <a:p>
                  <a:pPr algn="ctr" fontAlgn="t"/>
                  <a:r>
                    <a:rPr lang="en-US" altLang="zh-CN" sz="3200" dirty="0" smtClean="0">
                      <a:solidFill>
                        <a:schemeClr val="bg1"/>
                      </a:solidFill>
                      <a:latin typeface="方正兰亭粗黑简体" panose="02000000000000000000" pitchFamily="2" charset="-122"/>
                      <a:ea typeface="方正兰亭粗黑简体" panose="02000000000000000000" pitchFamily="2" charset="-122"/>
                    </a:rPr>
                    <a:t>2</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10" name="矩形 9"/>
              <p:cNvSpPr/>
              <p:nvPr/>
            </p:nvSpPr>
            <p:spPr>
              <a:xfrm>
                <a:off x="2142975" y="2467033"/>
                <a:ext cx="2206053" cy="461665"/>
              </a:xfrm>
              <a:prstGeom prst="rect">
                <a:avLst/>
              </a:prstGeom>
            </p:spPr>
            <p:txBody>
              <a:bodyPr wrap="none">
                <a:spAutoFit/>
              </a:bodyPr>
              <a:lstStyle/>
              <a:p>
                <a:pPr fontAlgn="t"/>
                <a:r>
                  <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rPr>
                  <a:t>Rational Rose</a:t>
                </a:r>
                <a:endPar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grpSp>
        <p:cxnSp>
          <p:nvCxnSpPr>
            <p:cNvPr id="8" name="直接连接符 7"/>
            <p:cNvCxnSpPr/>
            <p:nvPr/>
          </p:nvCxnSpPr>
          <p:spPr>
            <a:xfrm>
              <a:off x="1471900" y="442576"/>
              <a:ext cx="0" cy="681375"/>
            </a:xfrm>
            <a:prstGeom prst="lin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sp>
        <p:nvSpPr>
          <p:cNvPr id="16" name="矩形 15"/>
          <p:cNvSpPr/>
          <p:nvPr/>
        </p:nvSpPr>
        <p:spPr>
          <a:xfrm>
            <a:off x="1251080" y="664532"/>
            <a:ext cx="2206053" cy="369332"/>
          </a:xfrm>
          <a:prstGeom prst="rect">
            <a:avLst/>
          </a:prstGeom>
        </p:spPr>
        <p:txBody>
          <a:bodyPr wrap="square">
            <a:spAutoFit/>
          </a:bodyPr>
          <a:lstStyle/>
          <a:p>
            <a:pPr fontAlgn="t"/>
            <a:r>
              <a:rPr lang="zh-CN" altLang="en-US" b="1" dirty="0" smtClean="0">
                <a:solidFill>
                  <a:schemeClr val="bg2">
                    <a:lumMod val="10000"/>
                  </a:schemeClr>
                </a:solidFill>
                <a:latin typeface="方正兰亭粗黑简体" panose="02000000000000000000" pitchFamily="2" charset="-122"/>
                <a:ea typeface="方正兰亭粗黑简体" panose="02000000000000000000" pitchFamily="2" charset="-122"/>
              </a:rPr>
              <a:t> 安装流程</a:t>
            </a:r>
            <a:endParaRPr lang="en-US" altLang="zh-CN"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
        <p:nvSpPr>
          <p:cNvPr id="17" name="TextBox 16"/>
          <p:cNvSpPr txBox="1"/>
          <p:nvPr/>
        </p:nvSpPr>
        <p:spPr>
          <a:xfrm>
            <a:off x="571500" y="5772150"/>
            <a:ext cx="4495800" cy="369332"/>
          </a:xfrm>
          <a:prstGeom prst="rect">
            <a:avLst/>
          </a:prstGeom>
          <a:noFill/>
        </p:spPr>
        <p:txBody>
          <a:bodyPr wrap="square" rtlCol="0">
            <a:spAutoFit/>
          </a:bodyPr>
          <a:lstStyle/>
          <a:p>
            <a:r>
              <a:rPr lang="zh-CN" altLang="en-US" dirty="0" smtClean="0"/>
              <a:t>定义安装目录</a:t>
            </a:r>
            <a:endParaRPr lang="zh-CN" altLang="en-US" dirty="0"/>
          </a:p>
        </p:txBody>
      </p:sp>
      <p:sp>
        <p:nvSpPr>
          <p:cNvPr id="18" name="TextBox 17"/>
          <p:cNvSpPr txBox="1"/>
          <p:nvPr/>
        </p:nvSpPr>
        <p:spPr>
          <a:xfrm>
            <a:off x="6334125" y="5876925"/>
            <a:ext cx="4495800" cy="369332"/>
          </a:xfrm>
          <a:prstGeom prst="rect">
            <a:avLst/>
          </a:prstGeom>
          <a:noFill/>
        </p:spPr>
        <p:txBody>
          <a:bodyPr wrap="square" rtlCol="0">
            <a:spAutoFit/>
          </a:bodyPr>
          <a:lstStyle/>
          <a:p>
            <a:r>
              <a:rPr lang="zh-CN" altLang="en-US" dirty="0" smtClean="0"/>
              <a:t>选择安装组件，按自己需要</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a:blip r:embed="rId1"/>
          <a:srcRect/>
          <a:stretch>
            <a:fillRect/>
          </a:stretch>
        </p:blipFill>
        <p:spPr bwMode="auto">
          <a:xfrm>
            <a:off x="1066800" y="1457325"/>
            <a:ext cx="4800600" cy="3638550"/>
          </a:xfrm>
          <a:prstGeom prst="rect">
            <a:avLst/>
          </a:prstGeom>
          <a:noFill/>
          <a:ln w="9525">
            <a:noFill/>
            <a:miter lim="800000"/>
            <a:headEnd/>
            <a:tailEnd/>
          </a:ln>
          <a:effectLst/>
        </p:spPr>
      </p:pic>
      <p:grpSp>
        <p:nvGrpSpPr>
          <p:cNvPr id="5" name="组合 4"/>
          <p:cNvGrpSpPr/>
          <p:nvPr/>
        </p:nvGrpSpPr>
        <p:grpSpPr>
          <a:xfrm>
            <a:off x="361950" y="252980"/>
            <a:ext cx="3020093" cy="738892"/>
            <a:chOff x="695325" y="386330"/>
            <a:chExt cx="3020093" cy="738892"/>
          </a:xfrm>
        </p:grpSpPr>
        <p:grpSp>
          <p:nvGrpSpPr>
            <p:cNvPr id="6" name="组合 4"/>
            <p:cNvGrpSpPr/>
            <p:nvPr/>
          </p:nvGrpSpPr>
          <p:grpSpPr>
            <a:xfrm>
              <a:off x="695325" y="386330"/>
              <a:ext cx="3020093" cy="738892"/>
              <a:chOff x="1328935" y="2467033"/>
              <a:chExt cx="3020093" cy="738892"/>
            </a:xfrm>
          </p:grpSpPr>
          <p:grpSp>
            <p:nvGrpSpPr>
              <p:cNvPr id="8" name="组合 6"/>
              <p:cNvGrpSpPr/>
              <p:nvPr/>
            </p:nvGrpSpPr>
            <p:grpSpPr>
              <a:xfrm>
                <a:off x="1328935" y="2524550"/>
                <a:ext cx="681375" cy="681375"/>
                <a:chOff x="2866816" y="2504421"/>
                <a:chExt cx="943184" cy="943184"/>
              </a:xfrm>
            </p:grpSpPr>
            <p:grpSp>
              <p:nvGrpSpPr>
                <p:cNvPr id="10" name="组合 8"/>
                <p:cNvGrpSpPr/>
                <p:nvPr/>
              </p:nvGrpSpPr>
              <p:grpSpPr>
                <a:xfrm>
                  <a:off x="2866816" y="2504421"/>
                  <a:ext cx="943184" cy="943184"/>
                  <a:chOff x="3173998" y="2528145"/>
                  <a:chExt cx="638355" cy="638355"/>
                </a:xfrm>
              </p:grpSpPr>
              <p:sp>
                <p:nvSpPr>
                  <p:cNvPr id="12" name="矩形 11"/>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矩形 12"/>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279524" y="2633671"/>
                    <a:ext cx="427302" cy="427302"/>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p:cNvSpPr/>
                <p:nvPr/>
              </p:nvSpPr>
              <p:spPr>
                <a:xfrm>
                  <a:off x="2976621" y="2611817"/>
                  <a:ext cx="723575" cy="809467"/>
                </a:xfrm>
                <a:prstGeom prst="rect">
                  <a:avLst/>
                </a:prstGeom>
              </p:spPr>
              <p:txBody>
                <a:bodyPr wrap="square">
                  <a:spAutoFit/>
                </a:bodyPr>
                <a:lstStyle/>
                <a:p>
                  <a:pPr algn="ctr" fontAlgn="t"/>
                  <a:r>
                    <a:rPr lang="en-US" altLang="zh-CN" sz="3200" dirty="0" smtClean="0">
                      <a:solidFill>
                        <a:schemeClr val="bg1"/>
                      </a:solidFill>
                      <a:latin typeface="方正兰亭粗黑简体" panose="02000000000000000000" pitchFamily="2" charset="-122"/>
                      <a:ea typeface="方正兰亭粗黑简体" panose="02000000000000000000" pitchFamily="2" charset="-122"/>
                    </a:rPr>
                    <a:t>2</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9" name="矩形 8"/>
              <p:cNvSpPr/>
              <p:nvPr/>
            </p:nvSpPr>
            <p:spPr>
              <a:xfrm>
                <a:off x="2142975" y="2467033"/>
                <a:ext cx="2206053" cy="461665"/>
              </a:xfrm>
              <a:prstGeom prst="rect">
                <a:avLst/>
              </a:prstGeom>
            </p:spPr>
            <p:txBody>
              <a:bodyPr wrap="none">
                <a:spAutoFit/>
              </a:bodyPr>
              <a:lstStyle/>
              <a:p>
                <a:pPr fontAlgn="t"/>
                <a:r>
                  <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rPr>
                  <a:t>Rational Rose</a:t>
                </a:r>
                <a:endPar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grpSp>
        <p:cxnSp>
          <p:nvCxnSpPr>
            <p:cNvPr id="7" name="直接连接符 6"/>
            <p:cNvCxnSpPr/>
            <p:nvPr/>
          </p:nvCxnSpPr>
          <p:spPr>
            <a:xfrm>
              <a:off x="1471900" y="442576"/>
              <a:ext cx="0" cy="681375"/>
            </a:xfrm>
            <a:prstGeom prst="lin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sp>
        <p:nvSpPr>
          <p:cNvPr id="15" name="矩形 14"/>
          <p:cNvSpPr/>
          <p:nvPr/>
        </p:nvSpPr>
        <p:spPr>
          <a:xfrm>
            <a:off x="1251080" y="664532"/>
            <a:ext cx="2206053" cy="369332"/>
          </a:xfrm>
          <a:prstGeom prst="rect">
            <a:avLst/>
          </a:prstGeom>
        </p:spPr>
        <p:txBody>
          <a:bodyPr wrap="square">
            <a:spAutoFit/>
          </a:bodyPr>
          <a:lstStyle/>
          <a:p>
            <a:pPr fontAlgn="t"/>
            <a:r>
              <a:rPr lang="zh-CN" altLang="en-US" b="1" dirty="0" smtClean="0">
                <a:solidFill>
                  <a:schemeClr val="bg2">
                    <a:lumMod val="10000"/>
                  </a:schemeClr>
                </a:solidFill>
                <a:latin typeface="方正兰亭粗黑简体" panose="02000000000000000000" pitchFamily="2" charset="-122"/>
                <a:ea typeface="方正兰亭粗黑简体" panose="02000000000000000000" pitchFamily="2" charset="-122"/>
              </a:rPr>
              <a:t> 安装流程</a:t>
            </a:r>
            <a:endParaRPr lang="en-US" altLang="zh-CN"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
        <p:nvSpPr>
          <p:cNvPr id="16" name="TextBox 15"/>
          <p:cNvSpPr txBox="1"/>
          <p:nvPr/>
        </p:nvSpPr>
        <p:spPr>
          <a:xfrm>
            <a:off x="7143750" y="2362200"/>
            <a:ext cx="3076575" cy="923330"/>
          </a:xfrm>
          <a:prstGeom prst="rect">
            <a:avLst/>
          </a:prstGeom>
          <a:noFill/>
        </p:spPr>
        <p:txBody>
          <a:bodyPr wrap="square" rtlCol="0">
            <a:spAutoFit/>
          </a:bodyPr>
          <a:lstStyle/>
          <a:p>
            <a:r>
              <a:rPr lang="zh-CN" altLang="en-US" b="1" dirty="0" smtClean="0"/>
              <a:t>点击</a:t>
            </a:r>
            <a:r>
              <a:rPr lang="en-US" altLang="zh-CN" b="1" dirty="0" smtClean="0"/>
              <a:t>Install</a:t>
            </a:r>
            <a:r>
              <a:rPr lang="zh-CN" altLang="en-US" b="1" dirty="0" smtClean="0"/>
              <a:t>，等待安装，安装好后，会弹出窗口询问是否重启，选择</a:t>
            </a:r>
            <a:r>
              <a:rPr lang="en-US" altLang="zh-CN" b="1" dirty="0" smtClean="0"/>
              <a:t>no</a:t>
            </a:r>
            <a:r>
              <a:rPr lang="zh-CN" altLang="en-US" b="1" dirty="0" smtClean="0"/>
              <a:t>即可</a:t>
            </a:r>
            <a:r>
              <a:rPr lang="zh-CN" altLang="en-US" dirty="0" smtClean="0"/>
              <a:t>。</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2296900"/>
            <a:ext cx="12192001" cy="189757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1976093" y="1567264"/>
            <a:ext cx="3356847" cy="3356847"/>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700000">
            <a:off x="2237916" y="1829087"/>
            <a:ext cx="2833201" cy="2833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2700000">
            <a:off x="2435650" y="2026821"/>
            <a:ext cx="2437733" cy="2437733"/>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844756" y="1922248"/>
            <a:ext cx="1572866" cy="2646878"/>
          </a:xfrm>
          <a:prstGeom prst="rect">
            <a:avLst/>
          </a:prstGeom>
          <a:noFill/>
        </p:spPr>
        <p:txBody>
          <a:bodyPr wrap="none" rtlCol="0">
            <a:spAutoFit/>
          </a:bodyPr>
          <a:lstStyle/>
          <a:p>
            <a:r>
              <a:rPr lang="en-US" altLang="zh-CN" sz="16600" dirty="0">
                <a:solidFill>
                  <a:schemeClr val="bg1"/>
                </a:solidFill>
                <a:latin typeface="方正兰亭粗黑简体" panose="02000000000000000000" pitchFamily="2" charset="-122"/>
                <a:ea typeface="方正兰亭粗黑简体" panose="02000000000000000000" pitchFamily="2" charset="-122"/>
              </a:rPr>
              <a:t>3</a:t>
            </a:r>
            <a:endParaRPr lang="zh-CN" altLang="en-US" sz="16600" dirty="0">
              <a:solidFill>
                <a:schemeClr val="bg1"/>
              </a:solidFill>
              <a:latin typeface="方正兰亭粗黑简体" panose="02000000000000000000" pitchFamily="2" charset="-122"/>
              <a:ea typeface="方正兰亭粗黑简体" panose="02000000000000000000" pitchFamily="2" charset="-122"/>
            </a:endParaRPr>
          </a:p>
        </p:txBody>
      </p:sp>
      <p:sp>
        <p:nvSpPr>
          <p:cNvPr id="13" name="矩形 12"/>
          <p:cNvSpPr/>
          <p:nvPr/>
        </p:nvSpPr>
        <p:spPr>
          <a:xfrm>
            <a:off x="6842726" y="2469665"/>
            <a:ext cx="3072799" cy="615930"/>
          </a:xfrm>
          <a:prstGeom prst="rect">
            <a:avLst/>
          </a:prstGeom>
          <a:solidFill>
            <a:schemeClr val="bg1"/>
          </a:solidFill>
          <a:ln>
            <a:noFill/>
          </a:ln>
          <a:effectLst>
            <a:innerShdw blurRad="76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859769" y="2504293"/>
            <a:ext cx="3112906" cy="584775"/>
          </a:xfrm>
          <a:prstGeom prst="rect">
            <a:avLst/>
          </a:prstGeom>
        </p:spPr>
        <p:txBody>
          <a:bodyPr wrap="square">
            <a:spAutoFit/>
          </a:bodyPr>
          <a:lstStyle/>
          <a:p>
            <a:pPr fontAlgn="t"/>
            <a:r>
              <a:rPr lang="zh-CN" altLang="en-US" sz="3200" b="1" dirty="0" smtClean="0">
                <a:solidFill>
                  <a:schemeClr val="bg2">
                    <a:lumMod val="10000"/>
                  </a:schemeClr>
                </a:solidFill>
                <a:latin typeface="方正兰亭粗黑简体" panose="02000000000000000000" pitchFamily="2" charset="-122"/>
                <a:ea typeface="方正兰亭粗黑简体" panose="02000000000000000000" pitchFamily="2" charset="-122"/>
              </a:rPr>
              <a:t>可视化环境介绍</a:t>
            </a:r>
            <a:endParaRPr lang="en-US" altLang="zh-CN" sz="32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par>
                                <p:cTn id="8" presetID="37" presetClass="entr" presetSubtype="0" fill="hold" grpId="0" nodeType="withEffect">
                                  <p:stCondLst>
                                    <p:cond delay="4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anim calcmode="lin" valueType="num">
                                      <p:cBhvr>
                                        <p:cTn id="11" dur="1000" fill="hold"/>
                                        <p:tgtEl>
                                          <p:spTgt spid="5"/>
                                        </p:tgtEl>
                                        <p:attrNameLst>
                                          <p:attrName>ppt_x</p:attrName>
                                        </p:attrNameLst>
                                      </p:cBhvr>
                                      <p:tavLst>
                                        <p:tav tm="0">
                                          <p:val>
                                            <p:strVal val="#ppt_x"/>
                                          </p:val>
                                        </p:tav>
                                        <p:tav tm="100000">
                                          <p:val>
                                            <p:strVal val="#ppt_x"/>
                                          </p:val>
                                        </p:tav>
                                      </p:tavLst>
                                    </p:anim>
                                    <p:anim calcmode="lin" valueType="num">
                                      <p:cBhvr>
                                        <p:cTn id="12" dur="900" decel="100000" fill="hold"/>
                                        <p:tgtEl>
                                          <p:spTgt spid="5"/>
                                        </p:tgtEl>
                                        <p:attrNameLst>
                                          <p:attrName>ppt_y</p:attrName>
                                        </p:attrNameLst>
                                      </p:cBhvr>
                                      <p:tavLst>
                                        <p:tav tm="0">
                                          <p:val>
                                            <p:strVal val="#ppt_y+1"/>
                                          </p:val>
                                        </p:tav>
                                        <p:tav tm="100000">
                                          <p:val>
                                            <p:strVal val="#ppt_y-.03"/>
                                          </p:val>
                                        </p:tav>
                                      </p:tavLst>
                                    </p:anim>
                                    <p:anim calcmode="lin" valueType="num">
                                      <p:cBhvr>
                                        <p:cTn id="13"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14" presetID="49" presetClass="entr" presetSubtype="0" decel="100000" fill="hold" grpId="0" nodeType="withEffect">
                                  <p:stCondLst>
                                    <p:cond delay="130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 calcmode="lin" valueType="num">
                                      <p:cBhvr>
                                        <p:cTn id="18" dur="500" fill="hold"/>
                                        <p:tgtEl>
                                          <p:spTgt spid="6"/>
                                        </p:tgtEl>
                                        <p:attrNameLst>
                                          <p:attrName>style.rotation</p:attrName>
                                        </p:attrNameLst>
                                      </p:cBhvr>
                                      <p:tavLst>
                                        <p:tav tm="0">
                                          <p:val>
                                            <p:fltVal val="360"/>
                                          </p:val>
                                        </p:tav>
                                        <p:tav tm="100000">
                                          <p:val>
                                            <p:fltVal val="0"/>
                                          </p:val>
                                        </p:tav>
                                      </p:tavLst>
                                    </p:anim>
                                    <p:animEffect transition="in" filter="fade">
                                      <p:cBhvr>
                                        <p:cTn id="19" dur="500"/>
                                        <p:tgtEl>
                                          <p:spTgt spid="6"/>
                                        </p:tgtEl>
                                      </p:cBhvr>
                                    </p:animEffect>
                                  </p:childTnLst>
                                </p:cTn>
                              </p:par>
                              <p:par>
                                <p:cTn id="20" presetID="49" presetClass="entr" presetSubtype="0" decel="100000" fill="hold" grpId="0" nodeType="withEffect">
                                  <p:stCondLst>
                                    <p:cond delay="170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 calcmode="lin" valueType="num">
                                      <p:cBhvr>
                                        <p:cTn id="24" dur="500" fill="hold"/>
                                        <p:tgtEl>
                                          <p:spTgt spid="7"/>
                                        </p:tgtEl>
                                        <p:attrNameLst>
                                          <p:attrName>style.rotation</p:attrName>
                                        </p:attrNameLst>
                                      </p:cBhvr>
                                      <p:tavLst>
                                        <p:tav tm="0">
                                          <p:val>
                                            <p:fltVal val="360"/>
                                          </p:val>
                                        </p:tav>
                                        <p:tav tm="100000">
                                          <p:val>
                                            <p:fltVal val="0"/>
                                          </p:val>
                                        </p:tav>
                                      </p:tavLst>
                                    </p:anim>
                                    <p:animEffect transition="in" filter="fade">
                                      <p:cBhvr>
                                        <p:cTn id="25" dur="500"/>
                                        <p:tgtEl>
                                          <p:spTgt spid="7"/>
                                        </p:tgtEl>
                                      </p:cBhvr>
                                    </p:animEffect>
                                  </p:childTnLst>
                                </p:cTn>
                              </p:par>
                              <p:par>
                                <p:cTn id="26" presetID="42" presetClass="entr" presetSubtype="0" fill="hold" grpId="0" nodeType="withEffect">
                                  <p:stCondLst>
                                    <p:cond delay="210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par>
                                <p:cTn id="31" presetID="10" presetClass="entr" presetSubtype="0" fill="hold" grpId="0" nodeType="withEffect">
                                  <p:stCondLst>
                                    <p:cond delay="300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22" presetClass="entr" presetSubtype="8" fill="hold" grpId="0" nodeType="withEffect">
                                  <p:stCondLst>
                                    <p:cond delay="340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3" grpId="0"/>
      <p:bldP spid="13" grpId="0" animBg="1"/>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srcRect/>
          <a:stretch>
            <a:fillRect/>
          </a:stretch>
        </p:blipFill>
        <p:spPr bwMode="auto">
          <a:xfrm>
            <a:off x="1023938" y="1443038"/>
            <a:ext cx="4257675" cy="4238625"/>
          </a:xfrm>
          <a:prstGeom prst="rect">
            <a:avLst/>
          </a:prstGeom>
          <a:noFill/>
          <a:ln w="9525">
            <a:noFill/>
            <a:miter lim="800000"/>
            <a:headEnd/>
            <a:tailEnd/>
          </a:ln>
          <a:effectLst/>
        </p:spPr>
      </p:pic>
      <p:grpSp>
        <p:nvGrpSpPr>
          <p:cNvPr id="3" name="组合 2"/>
          <p:cNvGrpSpPr/>
          <p:nvPr/>
        </p:nvGrpSpPr>
        <p:grpSpPr>
          <a:xfrm>
            <a:off x="695325" y="329180"/>
            <a:ext cx="3020093" cy="738892"/>
            <a:chOff x="695325" y="386330"/>
            <a:chExt cx="3020093" cy="738892"/>
          </a:xfrm>
        </p:grpSpPr>
        <p:grpSp>
          <p:nvGrpSpPr>
            <p:cNvPr id="4" name="组合 3"/>
            <p:cNvGrpSpPr/>
            <p:nvPr/>
          </p:nvGrpSpPr>
          <p:grpSpPr>
            <a:xfrm>
              <a:off x="695325" y="386330"/>
              <a:ext cx="3020093" cy="738892"/>
              <a:chOff x="1328935" y="2467033"/>
              <a:chExt cx="3020093" cy="738892"/>
            </a:xfrm>
          </p:grpSpPr>
          <p:grpSp>
            <p:nvGrpSpPr>
              <p:cNvPr id="6" name="组合 5"/>
              <p:cNvGrpSpPr/>
              <p:nvPr/>
            </p:nvGrpSpPr>
            <p:grpSpPr>
              <a:xfrm>
                <a:off x="1328935" y="2524550"/>
                <a:ext cx="681375" cy="681375"/>
                <a:chOff x="2866816" y="2504421"/>
                <a:chExt cx="943184" cy="943184"/>
              </a:xfrm>
            </p:grpSpPr>
            <p:grpSp>
              <p:nvGrpSpPr>
                <p:cNvPr id="8" name="组合 7"/>
                <p:cNvGrpSpPr/>
                <p:nvPr/>
              </p:nvGrpSpPr>
              <p:grpSpPr>
                <a:xfrm>
                  <a:off x="2866816" y="2504421"/>
                  <a:ext cx="943184" cy="943184"/>
                  <a:chOff x="3173998" y="2528145"/>
                  <a:chExt cx="638355" cy="638355"/>
                </a:xfrm>
              </p:grpSpPr>
              <p:sp>
                <p:nvSpPr>
                  <p:cNvPr id="10" name="矩形 9"/>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矩形 10"/>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279524" y="2633671"/>
                    <a:ext cx="427302" cy="427302"/>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2976621" y="2611817"/>
                  <a:ext cx="723575" cy="809467"/>
                </a:xfrm>
                <a:prstGeom prst="rect">
                  <a:avLst/>
                </a:prstGeom>
              </p:spPr>
              <p:txBody>
                <a:bodyPr wrap="square">
                  <a:spAutoFit/>
                </a:bodyPr>
                <a:lstStyle/>
                <a:p>
                  <a:pPr algn="ctr" fontAlgn="t"/>
                  <a:r>
                    <a:rPr lang="en-US" altLang="zh-CN" sz="3200" b="0" i="0" dirty="0" smtClean="0">
                      <a:solidFill>
                        <a:schemeClr val="bg1"/>
                      </a:solidFill>
                      <a:effectLst/>
                      <a:latin typeface="方正兰亭粗黑简体" panose="02000000000000000000" pitchFamily="2" charset="-122"/>
                      <a:ea typeface="方正兰亭粗黑简体" panose="02000000000000000000" pitchFamily="2" charset="-122"/>
                    </a:rPr>
                    <a:t>3</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7" name="矩形 6"/>
              <p:cNvSpPr/>
              <p:nvPr/>
            </p:nvSpPr>
            <p:spPr>
              <a:xfrm>
                <a:off x="2142975" y="2467033"/>
                <a:ext cx="2206053" cy="461665"/>
              </a:xfrm>
              <a:prstGeom prst="rect">
                <a:avLst/>
              </a:prstGeom>
            </p:spPr>
            <p:txBody>
              <a:bodyPr wrap="none">
                <a:spAutoFit/>
              </a:bodyPr>
              <a:lstStyle/>
              <a:p>
                <a:pPr fontAlgn="t"/>
                <a:r>
                  <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rPr>
                  <a:t>Rational Rose</a:t>
                </a:r>
                <a:endPar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grpSp>
        <p:cxnSp>
          <p:nvCxnSpPr>
            <p:cNvPr id="5" name="直接连接符 4"/>
            <p:cNvCxnSpPr/>
            <p:nvPr/>
          </p:nvCxnSpPr>
          <p:spPr>
            <a:xfrm>
              <a:off x="1471900" y="442576"/>
              <a:ext cx="0" cy="681375"/>
            </a:xfrm>
            <a:prstGeom prst="lin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sp>
        <p:nvSpPr>
          <p:cNvPr id="13" name="矩形 12"/>
          <p:cNvSpPr/>
          <p:nvPr/>
        </p:nvSpPr>
        <p:spPr>
          <a:xfrm>
            <a:off x="1546355" y="683582"/>
            <a:ext cx="2206053" cy="369332"/>
          </a:xfrm>
          <a:prstGeom prst="rect">
            <a:avLst/>
          </a:prstGeom>
        </p:spPr>
        <p:txBody>
          <a:bodyPr wrap="square">
            <a:spAutoFit/>
          </a:bodyPr>
          <a:lstStyle/>
          <a:p>
            <a:pPr fontAlgn="t"/>
            <a:r>
              <a:rPr lang="zh-CN" altLang="en-US" b="1" dirty="0" smtClean="0">
                <a:solidFill>
                  <a:schemeClr val="bg2">
                    <a:lumMod val="10000"/>
                  </a:schemeClr>
                </a:solidFill>
                <a:latin typeface="方正兰亭粗黑简体" panose="02000000000000000000" pitchFamily="2" charset="-122"/>
                <a:ea typeface="方正兰亭粗黑简体" panose="02000000000000000000" pitchFamily="2" charset="-122"/>
              </a:rPr>
              <a:t> 可视化环境组成</a:t>
            </a:r>
            <a:endParaRPr lang="en-US" altLang="zh-CN"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
        <p:nvSpPr>
          <p:cNvPr id="14" name="TextBox 13"/>
          <p:cNvSpPr txBox="1"/>
          <p:nvPr/>
        </p:nvSpPr>
        <p:spPr>
          <a:xfrm>
            <a:off x="6477000" y="2676525"/>
            <a:ext cx="3648075" cy="369332"/>
          </a:xfrm>
          <a:prstGeom prst="rect">
            <a:avLst/>
          </a:prstGeom>
          <a:noFill/>
        </p:spPr>
        <p:txBody>
          <a:bodyPr wrap="square" rtlCol="0">
            <a:spAutoFit/>
          </a:bodyPr>
          <a:lstStyle/>
          <a:p>
            <a:r>
              <a:rPr lang="zh-CN" altLang="en-US" dirty="0" smtClean="0"/>
              <a:t>打开</a:t>
            </a:r>
            <a:r>
              <a:rPr lang="en-US" altLang="zh-CN" dirty="0" smtClean="0"/>
              <a:t>Rose</a:t>
            </a:r>
            <a:r>
              <a:rPr lang="zh-CN" altLang="en-US" dirty="0" smtClean="0"/>
              <a:t>后，选择需要建立的模型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95325" y="329180"/>
            <a:ext cx="3020093" cy="738892"/>
            <a:chOff x="695325" y="386330"/>
            <a:chExt cx="3020093" cy="738892"/>
          </a:xfrm>
        </p:grpSpPr>
        <p:grpSp>
          <p:nvGrpSpPr>
            <p:cNvPr id="3" name="组合 2"/>
            <p:cNvGrpSpPr/>
            <p:nvPr/>
          </p:nvGrpSpPr>
          <p:grpSpPr>
            <a:xfrm>
              <a:off x="695325" y="386330"/>
              <a:ext cx="3020093" cy="738892"/>
              <a:chOff x="1328935" y="2467033"/>
              <a:chExt cx="3020093" cy="738892"/>
            </a:xfrm>
          </p:grpSpPr>
          <p:grpSp>
            <p:nvGrpSpPr>
              <p:cNvPr id="4" name="组合 5"/>
              <p:cNvGrpSpPr/>
              <p:nvPr/>
            </p:nvGrpSpPr>
            <p:grpSpPr>
              <a:xfrm>
                <a:off x="1328935" y="2524550"/>
                <a:ext cx="681375" cy="681375"/>
                <a:chOff x="2866816" y="2504421"/>
                <a:chExt cx="943184" cy="943184"/>
              </a:xfrm>
            </p:grpSpPr>
            <p:grpSp>
              <p:nvGrpSpPr>
                <p:cNvPr id="6" name="组合 7"/>
                <p:cNvGrpSpPr/>
                <p:nvPr/>
              </p:nvGrpSpPr>
              <p:grpSpPr>
                <a:xfrm>
                  <a:off x="2866816" y="2504421"/>
                  <a:ext cx="943184" cy="943184"/>
                  <a:chOff x="3173998" y="2528145"/>
                  <a:chExt cx="638355" cy="638355"/>
                </a:xfrm>
              </p:grpSpPr>
              <p:sp>
                <p:nvSpPr>
                  <p:cNvPr id="10" name="矩形 9"/>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矩形 10"/>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279524" y="2633671"/>
                    <a:ext cx="427302" cy="427302"/>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2976621" y="2611817"/>
                  <a:ext cx="723575" cy="809467"/>
                </a:xfrm>
                <a:prstGeom prst="rect">
                  <a:avLst/>
                </a:prstGeom>
              </p:spPr>
              <p:txBody>
                <a:bodyPr wrap="square">
                  <a:spAutoFit/>
                </a:bodyPr>
                <a:lstStyle/>
                <a:p>
                  <a:pPr algn="ctr" fontAlgn="t"/>
                  <a:r>
                    <a:rPr lang="en-US" altLang="zh-CN" sz="3200" b="0" i="0" dirty="0" smtClean="0">
                      <a:solidFill>
                        <a:schemeClr val="bg1"/>
                      </a:solidFill>
                      <a:effectLst/>
                      <a:latin typeface="方正兰亭粗黑简体" panose="02000000000000000000" pitchFamily="2" charset="-122"/>
                      <a:ea typeface="方正兰亭粗黑简体" panose="02000000000000000000" pitchFamily="2" charset="-122"/>
                    </a:rPr>
                    <a:t>3</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7" name="矩形 6"/>
              <p:cNvSpPr/>
              <p:nvPr/>
            </p:nvSpPr>
            <p:spPr>
              <a:xfrm>
                <a:off x="2142975" y="2467033"/>
                <a:ext cx="2206053" cy="461665"/>
              </a:xfrm>
              <a:prstGeom prst="rect">
                <a:avLst/>
              </a:prstGeom>
            </p:spPr>
            <p:txBody>
              <a:bodyPr wrap="none">
                <a:spAutoFit/>
              </a:bodyPr>
              <a:lstStyle/>
              <a:p>
                <a:pPr fontAlgn="t"/>
                <a:r>
                  <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rPr>
                  <a:t>Rational Rose</a:t>
                </a:r>
                <a:endPar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grpSp>
        <p:cxnSp>
          <p:nvCxnSpPr>
            <p:cNvPr id="5" name="直接连接符 4"/>
            <p:cNvCxnSpPr/>
            <p:nvPr/>
          </p:nvCxnSpPr>
          <p:spPr>
            <a:xfrm>
              <a:off x="1471900" y="442576"/>
              <a:ext cx="0" cy="681375"/>
            </a:xfrm>
            <a:prstGeom prst="lin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pic>
        <p:nvPicPr>
          <p:cNvPr id="13" name="图片 12"/>
          <p:cNvPicPr>
            <a:picLocks noChangeAspect="1"/>
          </p:cNvPicPr>
          <p:nvPr/>
        </p:nvPicPr>
        <p:blipFill>
          <a:blip r:embed="rId1" cstate="print">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tretch>
            <a:fillRect/>
          </a:stretch>
        </p:blipFill>
        <p:spPr>
          <a:xfrm>
            <a:off x="2778712" y="1587170"/>
            <a:ext cx="6324772" cy="3952982"/>
          </a:xfrm>
          <a:prstGeom prst="rect">
            <a:avLst/>
          </a:prstGeom>
          <a:ln w="152400">
            <a:solidFill>
              <a:schemeClr val="bg2">
                <a:lumMod val="10000"/>
              </a:schemeClr>
            </a:solidFill>
          </a:ln>
        </p:spPr>
      </p:pic>
      <p:sp>
        <p:nvSpPr>
          <p:cNvPr id="17" name="矩形 16"/>
          <p:cNvSpPr/>
          <p:nvPr/>
        </p:nvSpPr>
        <p:spPr>
          <a:xfrm>
            <a:off x="1546355" y="683582"/>
            <a:ext cx="2206053" cy="369332"/>
          </a:xfrm>
          <a:prstGeom prst="rect">
            <a:avLst/>
          </a:prstGeom>
        </p:spPr>
        <p:txBody>
          <a:bodyPr wrap="square">
            <a:spAutoFit/>
          </a:bodyPr>
          <a:lstStyle/>
          <a:p>
            <a:pPr fontAlgn="t"/>
            <a:r>
              <a:rPr lang="zh-CN" altLang="en-US" b="1" dirty="0" smtClean="0">
                <a:solidFill>
                  <a:schemeClr val="bg2">
                    <a:lumMod val="10000"/>
                  </a:schemeClr>
                </a:solidFill>
                <a:latin typeface="方正兰亭粗黑简体" panose="02000000000000000000" pitchFamily="2" charset="-122"/>
                <a:ea typeface="方正兰亭粗黑简体" panose="02000000000000000000" pitchFamily="2" charset="-122"/>
              </a:rPr>
              <a:t> 可视化环境组成</a:t>
            </a:r>
            <a:endParaRPr lang="en-US" altLang="zh-CN"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pic>
        <p:nvPicPr>
          <p:cNvPr id="3074" name="Picture 2"/>
          <p:cNvPicPr>
            <a:picLocks noChangeAspect="1" noChangeArrowheads="1"/>
          </p:cNvPicPr>
          <p:nvPr/>
        </p:nvPicPr>
        <p:blipFill>
          <a:blip r:embed="rId3"/>
          <a:srcRect/>
          <a:stretch>
            <a:fillRect/>
          </a:stretch>
        </p:blipFill>
        <p:spPr bwMode="auto">
          <a:xfrm>
            <a:off x="2734323" y="1553029"/>
            <a:ext cx="6400800" cy="3995515"/>
          </a:xfrm>
          <a:prstGeom prst="rect">
            <a:avLst/>
          </a:prstGeom>
          <a:noFill/>
          <a:ln w="9525">
            <a:noFill/>
            <a:miter lim="800000"/>
            <a:headEnd/>
            <a:tailEnd/>
          </a:ln>
          <a:effectLst/>
        </p:spPr>
      </p:pic>
      <p:sp>
        <p:nvSpPr>
          <p:cNvPr id="23" name="右箭头 22"/>
          <p:cNvSpPr/>
          <p:nvPr/>
        </p:nvSpPr>
        <p:spPr>
          <a:xfrm rot="20940509">
            <a:off x="1769113" y="3260798"/>
            <a:ext cx="1569053" cy="195752"/>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19"/>
          <p:cNvGrpSpPr/>
          <p:nvPr/>
        </p:nvGrpSpPr>
        <p:grpSpPr>
          <a:xfrm flipH="1">
            <a:off x="257475" y="3586577"/>
            <a:ext cx="2103983" cy="655793"/>
            <a:chOff x="712578" y="1880559"/>
            <a:chExt cx="4429125" cy="1000664"/>
          </a:xfrm>
        </p:grpSpPr>
        <p:sp>
          <p:nvSpPr>
            <p:cNvPr id="25" name="矩形 24"/>
            <p:cNvSpPr/>
            <p:nvPr/>
          </p:nvSpPr>
          <p:spPr>
            <a:xfrm>
              <a:off x="712578" y="1880559"/>
              <a:ext cx="4429125" cy="100066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996740" y="2104846"/>
              <a:ext cx="3860800" cy="552091"/>
            </a:xfrm>
            <a:prstGeom prst="rect">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浏览器</a:t>
              </a:r>
              <a:endParaRPr lang="zh-CN" altLang="en-US" dirty="0">
                <a:solidFill>
                  <a:schemeClr val="tx1"/>
                </a:solidFill>
              </a:endParaRPr>
            </a:p>
          </p:txBody>
        </p:sp>
      </p:grpSp>
      <p:sp>
        <p:nvSpPr>
          <p:cNvPr id="27" name="右箭头 26"/>
          <p:cNvSpPr/>
          <p:nvPr/>
        </p:nvSpPr>
        <p:spPr>
          <a:xfrm rot="16200000">
            <a:off x="2586979" y="4242279"/>
            <a:ext cx="3137872" cy="192978"/>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右箭头 27"/>
          <p:cNvSpPr/>
          <p:nvPr/>
        </p:nvSpPr>
        <p:spPr>
          <a:xfrm rot="15881964">
            <a:off x="1556198" y="3787455"/>
            <a:ext cx="4114589" cy="188303"/>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19"/>
          <p:cNvGrpSpPr/>
          <p:nvPr/>
        </p:nvGrpSpPr>
        <p:grpSpPr>
          <a:xfrm flipH="1">
            <a:off x="2753580" y="5967272"/>
            <a:ext cx="2103983" cy="655793"/>
            <a:chOff x="712578" y="1880559"/>
            <a:chExt cx="4429125" cy="1000664"/>
          </a:xfrm>
        </p:grpSpPr>
        <p:sp>
          <p:nvSpPr>
            <p:cNvPr id="30" name="矩形 29"/>
            <p:cNvSpPr/>
            <p:nvPr/>
          </p:nvSpPr>
          <p:spPr>
            <a:xfrm>
              <a:off x="712578" y="1880559"/>
              <a:ext cx="4429125" cy="100066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996740" y="2104846"/>
              <a:ext cx="3860800" cy="552091"/>
            </a:xfrm>
            <a:prstGeom prst="rect">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工具栏</a:t>
              </a:r>
              <a:endParaRPr lang="zh-CN" altLang="en-US" dirty="0">
                <a:solidFill>
                  <a:schemeClr val="tx1"/>
                </a:solidFill>
              </a:endParaRPr>
            </a:p>
          </p:txBody>
        </p:sp>
      </p:grpSp>
      <p:sp>
        <p:nvSpPr>
          <p:cNvPr id="32" name="右箭头 31"/>
          <p:cNvSpPr/>
          <p:nvPr/>
        </p:nvSpPr>
        <p:spPr>
          <a:xfrm rot="20940509">
            <a:off x="1743959" y="4629439"/>
            <a:ext cx="1569053" cy="195752"/>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19"/>
          <p:cNvGrpSpPr/>
          <p:nvPr/>
        </p:nvGrpSpPr>
        <p:grpSpPr>
          <a:xfrm flipH="1">
            <a:off x="356609" y="4999607"/>
            <a:ext cx="2103983" cy="655793"/>
            <a:chOff x="712578" y="1880559"/>
            <a:chExt cx="4429125" cy="1000664"/>
          </a:xfrm>
        </p:grpSpPr>
        <p:sp>
          <p:nvSpPr>
            <p:cNvPr id="34" name="矩形 33"/>
            <p:cNvSpPr/>
            <p:nvPr/>
          </p:nvSpPr>
          <p:spPr>
            <a:xfrm>
              <a:off x="712578" y="1880559"/>
              <a:ext cx="4429125" cy="100066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996740" y="2104846"/>
              <a:ext cx="3860800" cy="552091"/>
            </a:xfrm>
            <a:prstGeom prst="rect">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文档窗口</a:t>
              </a:r>
              <a:endParaRPr lang="en-US" altLang="zh-CN" dirty="0" smtClean="0">
                <a:solidFill>
                  <a:schemeClr val="tx1"/>
                </a:solidFill>
              </a:endParaRPr>
            </a:p>
          </p:txBody>
        </p:sp>
      </p:grpSp>
      <p:sp>
        <p:nvSpPr>
          <p:cNvPr id="36" name="右箭头 35"/>
          <p:cNvSpPr/>
          <p:nvPr/>
        </p:nvSpPr>
        <p:spPr>
          <a:xfrm rot="10425691">
            <a:off x="8350425" y="5199089"/>
            <a:ext cx="1569053" cy="195752"/>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19"/>
          <p:cNvGrpSpPr/>
          <p:nvPr/>
        </p:nvGrpSpPr>
        <p:grpSpPr>
          <a:xfrm flipH="1">
            <a:off x="9945972" y="4983331"/>
            <a:ext cx="2103983" cy="655793"/>
            <a:chOff x="712578" y="1880559"/>
            <a:chExt cx="4429125" cy="1000664"/>
          </a:xfrm>
        </p:grpSpPr>
        <p:sp>
          <p:nvSpPr>
            <p:cNvPr id="38" name="矩形 37"/>
            <p:cNvSpPr/>
            <p:nvPr/>
          </p:nvSpPr>
          <p:spPr>
            <a:xfrm>
              <a:off x="712578" y="1880559"/>
              <a:ext cx="4429125" cy="100066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996740" y="2104846"/>
              <a:ext cx="3860800" cy="552091"/>
            </a:xfrm>
            <a:prstGeom prst="rect">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日志</a:t>
              </a:r>
              <a:endParaRPr lang="en-US" altLang="zh-CN" dirty="0" smtClean="0">
                <a:solidFill>
                  <a:schemeClr val="tx1"/>
                </a:solidFill>
              </a:endParaRPr>
            </a:p>
          </p:txBody>
        </p:sp>
      </p:grpSp>
      <p:sp>
        <p:nvSpPr>
          <p:cNvPr id="40" name="右箭头 39"/>
          <p:cNvSpPr/>
          <p:nvPr/>
        </p:nvSpPr>
        <p:spPr>
          <a:xfrm rot="10425691">
            <a:off x="8227618" y="3345136"/>
            <a:ext cx="1569053" cy="195752"/>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19"/>
          <p:cNvGrpSpPr/>
          <p:nvPr/>
        </p:nvGrpSpPr>
        <p:grpSpPr>
          <a:xfrm flipH="1">
            <a:off x="9823164" y="3093866"/>
            <a:ext cx="2103983" cy="655793"/>
            <a:chOff x="712578" y="1880559"/>
            <a:chExt cx="4429125" cy="1000664"/>
          </a:xfrm>
        </p:grpSpPr>
        <p:sp>
          <p:nvSpPr>
            <p:cNvPr id="42" name="矩形 41"/>
            <p:cNvSpPr/>
            <p:nvPr/>
          </p:nvSpPr>
          <p:spPr>
            <a:xfrm>
              <a:off x="712578" y="1880559"/>
              <a:ext cx="4429125" cy="100066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996740" y="2104846"/>
              <a:ext cx="3860800" cy="552091"/>
            </a:xfrm>
            <a:prstGeom prst="rect">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框图窗口</a:t>
              </a:r>
              <a:endParaRPr lang="en-US" altLang="zh-CN" dirty="0" smtClean="0">
                <a:solidFill>
                  <a:schemeClr val="tx1"/>
                </a:solidFill>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2000"/>
                                  </p:stCondLst>
                                  <p:childTnLst>
                                    <p:set>
                                      <p:cBhvr>
                                        <p:cTn id="6" dur="1" fill="hold">
                                          <p:stCondLst>
                                            <p:cond delay="0"/>
                                          </p:stCondLst>
                                        </p:cTn>
                                        <p:tgtEl>
                                          <p:spTgt spid="24"/>
                                        </p:tgtEl>
                                        <p:attrNameLst>
                                          <p:attrName>style.visibility</p:attrName>
                                        </p:attrNameLst>
                                      </p:cBhvr>
                                      <p:to>
                                        <p:strVal val="visible"/>
                                      </p:to>
                                    </p:set>
                                    <p:animEffect transition="in" filter="wipe(right)">
                                      <p:cBhvr>
                                        <p:cTn id="7" dur="500"/>
                                        <p:tgtEl>
                                          <p:spTgt spid="24"/>
                                        </p:tgtEl>
                                      </p:cBhvr>
                                    </p:animEffect>
                                  </p:childTnLst>
                                </p:cTn>
                              </p:par>
                              <p:par>
                                <p:cTn id="8" presetID="22" presetClass="entr" presetSubtype="2" fill="hold" nodeType="withEffect">
                                  <p:stCondLst>
                                    <p:cond delay="2000"/>
                                  </p:stCondLst>
                                  <p:childTnLst>
                                    <p:set>
                                      <p:cBhvr>
                                        <p:cTn id="9" dur="1" fill="hold">
                                          <p:stCondLst>
                                            <p:cond delay="0"/>
                                          </p:stCondLst>
                                        </p:cTn>
                                        <p:tgtEl>
                                          <p:spTgt spid="29"/>
                                        </p:tgtEl>
                                        <p:attrNameLst>
                                          <p:attrName>style.visibility</p:attrName>
                                        </p:attrNameLst>
                                      </p:cBhvr>
                                      <p:to>
                                        <p:strVal val="visible"/>
                                      </p:to>
                                    </p:set>
                                    <p:animEffect transition="in" filter="wipe(right)">
                                      <p:cBhvr>
                                        <p:cTn id="10" dur="500"/>
                                        <p:tgtEl>
                                          <p:spTgt spid="29"/>
                                        </p:tgtEl>
                                      </p:cBhvr>
                                    </p:animEffect>
                                  </p:childTnLst>
                                </p:cTn>
                              </p:par>
                              <p:par>
                                <p:cTn id="11" presetID="22" presetClass="entr" presetSubtype="2" fill="hold" nodeType="withEffect">
                                  <p:stCondLst>
                                    <p:cond delay="2000"/>
                                  </p:stCondLst>
                                  <p:childTnLst>
                                    <p:set>
                                      <p:cBhvr>
                                        <p:cTn id="12" dur="1" fill="hold">
                                          <p:stCondLst>
                                            <p:cond delay="0"/>
                                          </p:stCondLst>
                                        </p:cTn>
                                        <p:tgtEl>
                                          <p:spTgt spid="33"/>
                                        </p:tgtEl>
                                        <p:attrNameLst>
                                          <p:attrName>style.visibility</p:attrName>
                                        </p:attrNameLst>
                                      </p:cBhvr>
                                      <p:to>
                                        <p:strVal val="visible"/>
                                      </p:to>
                                    </p:set>
                                    <p:animEffect transition="in" filter="wipe(right)">
                                      <p:cBhvr>
                                        <p:cTn id="13" dur="500"/>
                                        <p:tgtEl>
                                          <p:spTgt spid="33"/>
                                        </p:tgtEl>
                                      </p:cBhvr>
                                    </p:animEffect>
                                  </p:childTnLst>
                                </p:cTn>
                              </p:par>
                              <p:par>
                                <p:cTn id="14" presetID="22" presetClass="entr" presetSubtype="2" fill="hold" nodeType="withEffect">
                                  <p:stCondLst>
                                    <p:cond delay="2000"/>
                                  </p:stCondLst>
                                  <p:childTnLst>
                                    <p:set>
                                      <p:cBhvr>
                                        <p:cTn id="15" dur="1" fill="hold">
                                          <p:stCondLst>
                                            <p:cond delay="0"/>
                                          </p:stCondLst>
                                        </p:cTn>
                                        <p:tgtEl>
                                          <p:spTgt spid="37"/>
                                        </p:tgtEl>
                                        <p:attrNameLst>
                                          <p:attrName>style.visibility</p:attrName>
                                        </p:attrNameLst>
                                      </p:cBhvr>
                                      <p:to>
                                        <p:strVal val="visible"/>
                                      </p:to>
                                    </p:set>
                                    <p:animEffect transition="in" filter="wipe(right)">
                                      <p:cBhvr>
                                        <p:cTn id="16" dur="500"/>
                                        <p:tgtEl>
                                          <p:spTgt spid="37"/>
                                        </p:tgtEl>
                                      </p:cBhvr>
                                    </p:animEffect>
                                  </p:childTnLst>
                                </p:cTn>
                              </p:par>
                              <p:par>
                                <p:cTn id="17" presetID="22" presetClass="entr" presetSubtype="2" fill="hold" nodeType="withEffect">
                                  <p:stCondLst>
                                    <p:cond delay="2000"/>
                                  </p:stCondLst>
                                  <p:childTnLst>
                                    <p:set>
                                      <p:cBhvr>
                                        <p:cTn id="18" dur="1" fill="hold">
                                          <p:stCondLst>
                                            <p:cond delay="0"/>
                                          </p:stCondLst>
                                        </p:cTn>
                                        <p:tgtEl>
                                          <p:spTgt spid="41"/>
                                        </p:tgtEl>
                                        <p:attrNameLst>
                                          <p:attrName>style.visibility</p:attrName>
                                        </p:attrNameLst>
                                      </p:cBhvr>
                                      <p:to>
                                        <p:strVal val="visible"/>
                                      </p:to>
                                    </p:set>
                                    <p:animEffect transition="in" filter="wipe(right)">
                                      <p:cBhvr>
                                        <p:cTn id="1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914152" y="570254"/>
            <a:ext cx="3933646" cy="879895"/>
            <a:chOff x="914152" y="570254"/>
            <a:chExt cx="3933646" cy="879895"/>
          </a:xfrm>
        </p:grpSpPr>
        <p:sp>
          <p:nvSpPr>
            <p:cNvPr id="3" name="矩形 2"/>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1189951" y="659987"/>
            <a:ext cx="3382049" cy="584775"/>
          </a:xfrm>
          <a:prstGeom prst="rect">
            <a:avLst/>
          </a:prstGeom>
        </p:spPr>
        <p:txBody>
          <a:bodyPr wrap="square">
            <a:spAutoFit/>
          </a:bodyPr>
          <a:lstStyle/>
          <a:p>
            <a:pPr algn="ctr" fontAlgn="t"/>
            <a:r>
              <a:rPr lang="zh-CN" altLang="en-US" sz="3200" dirty="0" smtClean="0">
                <a:solidFill>
                  <a:schemeClr val="bg1"/>
                </a:solidFill>
                <a:latin typeface="方正兰亭粗黑简体" panose="02000000000000000000" pitchFamily="2" charset="-122"/>
                <a:ea typeface="方正兰亭粗黑简体" panose="02000000000000000000" pitchFamily="2" charset="-122"/>
              </a:rPr>
              <a:t>可视化环境组成</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nvGrpSpPr>
          <p:cNvPr id="11" name="组合 11"/>
          <p:cNvGrpSpPr/>
          <p:nvPr/>
        </p:nvGrpSpPr>
        <p:grpSpPr>
          <a:xfrm>
            <a:off x="1871591" y="1908698"/>
            <a:ext cx="1359881" cy="691033"/>
            <a:chOff x="2866816" y="2504421"/>
            <a:chExt cx="943184" cy="943184"/>
          </a:xfrm>
        </p:grpSpPr>
        <p:grpSp>
          <p:nvGrpSpPr>
            <p:cNvPr id="12" name="组合 10"/>
            <p:cNvGrpSpPr/>
            <p:nvPr/>
          </p:nvGrpSpPr>
          <p:grpSpPr>
            <a:xfrm>
              <a:off x="2866816" y="2504421"/>
              <a:ext cx="943184" cy="943184"/>
              <a:chOff x="3173998" y="2528145"/>
              <a:chExt cx="638355" cy="638355"/>
            </a:xfrm>
          </p:grpSpPr>
          <p:sp>
            <p:nvSpPr>
              <p:cNvPr id="6" name="矩形 5"/>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9" name="矩形 8"/>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0" name="矩形 9"/>
              <p:cNvSpPr/>
              <p:nvPr/>
            </p:nvSpPr>
            <p:spPr>
              <a:xfrm>
                <a:off x="3279524" y="2633671"/>
                <a:ext cx="427302" cy="427302"/>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grpSp>
        <p:sp>
          <p:nvSpPr>
            <p:cNvPr id="7" name="矩形 6"/>
            <p:cNvSpPr/>
            <p:nvPr/>
          </p:nvSpPr>
          <p:spPr>
            <a:xfrm>
              <a:off x="2970464" y="2740016"/>
              <a:ext cx="723575" cy="504098"/>
            </a:xfrm>
            <a:prstGeom prst="rect">
              <a:avLst/>
            </a:prstGeom>
          </p:spPr>
          <p:txBody>
            <a:bodyPr wrap="square">
              <a:spAutoFit/>
            </a:bodyPr>
            <a:lstStyle/>
            <a:p>
              <a:pPr fontAlgn="t"/>
              <a:r>
                <a:rPr lang="zh-CN" altLang="en-US" b="1" dirty="0" smtClean="0">
                  <a:solidFill>
                    <a:schemeClr val="bg1"/>
                  </a:solidFill>
                  <a:latin typeface="方正兰亭粗黑简体" panose="02000000000000000000" pitchFamily="2" charset="-122"/>
                  <a:ea typeface="方正兰亭粗黑简体" panose="02000000000000000000" pitchFamily="2" charset="-122"/>
                </a:rPr>
                <a:t>浏览器</a:t>
              </a:r>
              <a:endParaRPr lang="en-US" altLang="zh-CN" b="1"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35" name="矩形 34"/>
          <p:cNvSpPr/>
          <p:nvPr/>
        </p:nvSpPr>
        <p:spPr>
          <a:xfrm>
            <a:off x="3553362" y="2025371"/>
            <a:ext cx="492443" cy="525657"/>
          </a:xfrm>
          <a:prstGeom prst="rect">
            <a:avLst/>
          </a:prstGeom>
        </p:spPr>
        <p:txBody>
          <a:bodyPr wrap="none">
            <a:spAutoFit/>
          </a:bodyPr>
          <a:lstStyle/>
          <a:p>
            <a:pPr algn="just">
              <a:lnSpc>
                <a:spcPct val="130000"/>
              </a:lnSpc>
            </a:pPr>
            <a:r>
              <a:rPr lang="zh-CN" altLang="en-US" sz="2400" b="1" dirty="0" smtClean="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p:txBody>
      </p:sp>
      <p:sp>
        <p:nvSpPr>
          <p:cNvPr id="64" name="矩形 63"/>
          <p:cNvSpPr/>
          <p:nvPr/>
        </p:nvSpPr>
        <p:spPr>
          <a:xfrm>
            <a:off x="0" y="6211019"/>
            <a:ext cx="12192001" cy="483079"/>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3897297" y="2148396"/>
            <a:ext cx="4154750" cy="369332"/>
          </a:xfrm>
          <a:prstGeom prst="rect">
            <a:avLst/>
          </a:prstGeom>
          <a:noFill/>
        </p:spPr>
        <p:txBody>
          <a:bodyPr wrap="square" rtlCol="0">
            <a:spAutoFit/>
          </a:bodyPr>
          <a:lstStyle/>
          <a:p>
            <a:r>
              <a:rPr lang="zh-CN" altLang="en-US" dirty="0" smtClean="0"/>
              <a:t>用于在模型中迅速漫游</a:t>
            </a:r>
            <a:endParaRPr lang="zh-CN" altLang="en-US" dirty="0"/>
          </a:p>
        </p:txBody>
      </p:sp>
      <p:grpSp>
        <p:nvGrpSpPr>
          <p:cNvPr id="16" name="组合 11"/>
          <p:cNvGrpSpPr/>
          <p:nvPr/>
        </p:nvGrpSpPr>
        <p:grpSpPr>
          <a:xfrm>
            <a:off x="1864194" y="2789067"/>
            <a:ext cx="1359881" cy="691033"/>
            <a:chOff x="2866816" y="2504421"/>
            <a:chExt cx="943184" cy="943184"/>
          </a:xfrm>
        </p:grpSpPr>
        <p:grpSp>
          <p:nvGrpSpPr>
            <p:cNvPr id="17" name="组合 10"/>
            <p:cNvGrpSpPr/>
            <p:nvPr/>
          </p:nvGrpSpPr>
          <p:grpSpPr>
            <a:xfrm>
              <a:off x="2866816" y="2504421"/>
              <a:ext cx="943184" cy="943184"/>
              <a:chOff x="3173998" y="2528145"/>
              <a:chExt cx="638355" cy="638355"/>
            </a:xfrm>
          </p:grpSpPr>
          <p:sp>
            <p:nvSpPr>
              <p:cNvPr id="19" name="矩形 18"/>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20" name="矩形 19"/>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21" name="矩形 20"/>
              <p:cNvSpPr/>
              <p:nvPr/>
            </p:nvSpPr>
            <p:spPr>
              <a:xfrm>
                <a:off x="3279524" y="2633671"/>
                <a:ext cx="427302" cy="427302"/>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grpSp>
        <p:sp>
          <p:nvSpPr>
            <p:cNvPr id="18" name="矩形 17"/>
            <p:cNvSpPr/>
            <p:nvPr/>
          </p:nvSpPr>
          <p:spPr>
            <a:xfrm>
              <a:off x="2970464" y="2740016"/>
              <a:ext cx="723575" cy="504098"/>
            </a:xfrm>
            <a:prstGeom prst="rect">
              <a:avLst/>
            </a:prstGeom>
          </p:spPr>
          <p:txBody>
            <a:bodyPr wrap="square">
              <a:spAutoFit/>
            </a:bodyPr>
            <a:lstStyle/>
            <a:p>
              <a:pPr fontAlgn="t"/>
              <a:r>
                <a:rPr lang="zh-CN" altLang="en-US" b="1" i="0" dirty="0" smtClean="0">
                  <a:solidFill>
                    <a:schemeClr val="bg1"/>
                  </a:solidFill>
                  <a:effectLst/>
                  <a:latin typeface="方正兰亭粗黑简体" panose="02000000000000000000" pitchFamily="2" charset="-122"/>
                  <a:ea typeface="方正兰亭粗黑简体" panose="02000000000000000000" pitchFamily="2" charset="-122"/>
                </a:rPr>
                <a:t>工具栏</a:t>
              </a:r>
              <a:endParaRPr lang="en-US" altLang="zh-CN" b="1"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28" name="矩形 27"/>
          <p:cNvSpPr/>
          <p:nvPr/>
        </p:nvSpPr>
        <p:spPr>
          <a:xfrm>
            <a:off x="3537088" y="2967884"/>
            <a:ext cx="492443" cy="525657"/>
          </a:xfrm>
          <a:prstGeom prst="rect">
            <a:avLst/>
          </a:prstGeom>
        </p:spPr>
        <p:txBody>
          <a:bodyPr wrap="none">
            <a:spAutoFit/>
          </a:bodyPr>
          <a:lstStyle/>
          <a:p>
            <a:pPr algn="just">
              <a:lnSpc>
                <a:spcPct val="130000"/>
              </a:lnSpc>
            </a:pPr>
            <a:r>
              <a:rPr lang="zh-CN" altLang="en-US" sz="2400" b="1" dirty="0" smtClean="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p:txBody>
      </p:sp>
      <p:sp>
        <p:nvSpPr>
          <p:cNvPr id="29" name="TextBox 28"/>
          <p:cNvSpPr txBox="1"/>
          <p:nvPr/>
        </p:nvSpPr>
        <p:spPr>
          <a:xfrm>
            <a:off x="3898777" y="3135297"/>
            <a:ext cx="4154750" cy="369332"/>
          </a:xfrm>
          <a:prstGeom prst="rect">
            <a:avLst/>
          </a:prstGeom>
          <a:noFill/>
        </p:spPr>
        <p:txBody>
          <a:bodyPr wrap="square" rtlCol="0">
            <a:spAutoFit/>
          </a:bodyPr>
          <a:lstStyle/>
          <a:p>
            <a:r>
              <a:rPr lang="zh-CN" altLang="en-US" dirty="0" smtClean="0"/>
              <a:t>用于迅速访问常用命令</a:t>
            </a:r>
            <a:endParaRPr lang="zh-CN" altLang="en-US" dirty="0"/>
          </a:p>
        </p:txBody>
      </p:sp>
      <p:grpSp>
        <p:nvGrpSpPr>
          <p:cNvPr id="30" name="组合 11"/>
          <p:cNvGrpSpPr/>
          <p:nvPr/>
        </p:nvGrpSpPr>
        <p:grpSpPr>
          <a:xfrm>
            <a:off x="1883429" y="3616170"/>
            <a:ext cx="1359881" cy="691033"/>
            <a:chOff x="2866816" y="2504421"/>
            <a:chExt cx="943184" cy="943184"/>
          </a:xfrm>
        </p:grpSpPr>
        <p:grpSp>
          <p:nvGrpSpPr>
            <p:cNvPr id="31" name="组合 10"/>
            <p:cNvGrpSpPr/>
            <p:nvPr/>
          </p:nvGrpSpPr>
          <p:grpSpPr>
            <a:xfrm>
              <a:off x="2866816" y="2504421"/>
              <a:ext cx="943184" cy="943184"/>
              <a:chOff x="3173998" y="2528145"/>
              <a:chExt cx="638355" cy="638355"/>
            </a:xfrm>
          </p:grpSpPr>
          <p:sp>
            <p:nvSpPr>
              <p:cNvPr id="33" name="矩形 32"/>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34" name="矩形 33"/>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36" name="矩形 35"/>
              <p:cNvSpPr/>
              <p:nvPr/>
            </p:nvSpPr>
            <p:spPr>
              <a:xfrm>
                <a:off x="3279524" y="2633671"/>
                <a:ext cx="427302" cy="427302"/>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grpSp>
        <p:sp>
          <p:nvSpPr>
            <p:cNvPr id="32" name="矩形 31"/>
            <p:cNvSpPr/>
            <p:nvPr/>
          </p:nvSpPr>
          <p:spPr>
            <a:xfrm>
              <a:off x="2970464" y="2740016"/>
              <a:ext cx="723575" cy="462089"/>
            </a:xfrm>
            <a:prstGeom prst="rect">
              <a:avLst/>
            </a:prstGeom>
          </p:spPr>
          <p:txBody>
            <a:bodyPr wrap="square">
              <a:spAutoFit/>
            </a:bodyPr>
            <a:lstStyle/>
            <a:p>
              <a:pPr fontAlgn="t"/>
              <a:r>
                <a:rPr lang="zh-CN" altLang="en-US" sz="1600" b="1" i="0" dirty="0" smtClean="0">
                  <a:solidFill>
                    <a:schemeClr val="bg1"/>
                  </a:solidFill>
                  <a:effectLst/>
                  <a:latin typeface="方正兰亭粗黑简体" panose="02000000000000000000" pitchFamily="2" charset="-122"/>
                  <a:ea typeface="方正兰亭粗黑简体" panose="02000000000000000000" pitchFamily="2" charset="-122"/>
                </a:rPr>
                <a:t>文档窗口</a:t>
              </a:r>
              <a:endParaRPr lang="en-US" altLang="zh-CN" sz="1600" b="1" i="0" dirty="0">
                <a:solidFill>
                  <a:schemeClr val="bg1"/>
                </a:solidFill>
                <a:effectLst/>
                <a:latin typeface="方正兰亭粗黑简体" panose="02000000000000000000" pitchFamily="2" charset="-122"/>
                <a:ea typeface="方正兰亭粗黑简体" panose="02000000000000000000" pitchFamily="2" charset="-122"/>
              </a:endParaRPr>
            </a:p>
          </p:txBody>
        </p:sp>
      </p:grpSp>
      <p:grpSp>
        <p:nvGrpSpPr>
          <p:cNvPr id="37" name="组合 11"/>
          <p:cNvGrpSpPr/>
          <p:nvPr/>
        </p:nvGrpSpPr>
        <p:grpSpPr>
          <a:xfrm>
            <a:off x="1883428" y="4495059"/>
            <a:ext cx="1359881" cy="691033"/>
            <a:chOff x="2866816" y="2504421"/>
            <a:chExt cx="943184" cy="943184"/>
          </a:xfrm>
        </p:grpSpPr>
        <p:grpSp>
          <p:nvGrpSpPr>
            <p:cNvPr id="38" name="组合 10"/>
            <p:cNvGrpSpPr/>
            <p:nvPr/>
          </p:nvGrpSpPr>
          <p:grpSpPr>
            <a:xfrm>
              <a:off x="2866816" y="2504421"/>
              <a:ext cx="943184" cy="943184"/>
              <a:chOff x="3173998" y="2528145"/>
              <a:chExt cx="638355" cy="638355"/>
            </a:xfrm>
          </p:grpSpPr>
          <p:sp>
            <p:nvSpPr>
              <p:cNvPr id="40" name="矩形 39"/>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41" name="矩形 40"/>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42" name="矩形 41"/>
              <p:cNvSpPr/>
              <p:nvPr/>
            </p:nvSpPr>
            <p:spPr>
              <a:xfrm>
                <a:off x="3279524" y="2633671"/>
                <a:ext cx="427302" cy="427302"/>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grpSp>
        <p:sp>
          <p:nvSpPr>
            <p:cNvPr id="39" name="矩形 38"/>
            <p:cNvSpPr/>
            <p:nvPr/>
          </p:nvSpPr>
          <p:spPr>
            <a:xfrm>
              <a:off x="2970464" y="2740016"/>
              <a:ext cx="723575" cy="462089"/>
            </a:xfrm>
            <a:prstGeom prst="rect">
              <a:avLst/>
            </a:prstGeom>
          </p:spPr>
          <p:txBody>
            <a:bodyPr wrap="square">
              <a:spAutoFit/>
            </a:bodyPr>
            <a:lstStyle/>
            <a:p>
              <a:pPr fontAlgn="t"/>
              <a:r>
                <a:rPr lang="zh-CN" altLang="en-US" sz="1600" b="1" dirty="0" smtClean="0">
                  <a:solidFill>
                    <a:schemeClr val="bg1"/>
                  </a:solidFill>
                  <a:latin typeface="方正兰亭粗黑简体" panose="02000000000000000000" pitchFamily="2" charset="-122"/>
                  <a:ea typeface="方正兰亭粗黑简体" panose="02000000000000000000" pitchFamily="2" charset="-122"/>
                </a:rPr>
                <a:t>框图窗口</a:t>
              </a:r>
              <a:endParaRPr lang="en-US" altLang="zh-CN" sz="1600" b="1"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43" name="矩形 42"/>
          <p:cNvSpPr/>
          <p:nvPr/>
        </p:nvSpPr>
        <p:spPr>
          <a:xfrm>
            <a:off x="3554841" y="3722486"/>
            <a:ext cx="492443" cy="525657"/>
          </a:xfrm>
          <a:prstGeom prst="rect">
            <a:avLst/>
          </a:prstGeom>
        </p:spPr>
        <p:txBody>
          <a:bodyPr wrap="none">
            <a:spAutoFit/>
          </a:bodyPr>
          <a:lstStyle/>
          <a:p>
            <a:pPr algn="just">
              <a:lnSpc>
                <a:spcPct val="130000"/>
              </a:lnSpc>
            </a:pPr>
            <a:r>
              <a:rPr lang="zh-CN" altLang="en-US" sz="2400" b="1" dirty="0" smtClean="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p:txBody>
      </p:sp>
      <p:sp>
        <p:nvSpPr>
          <p:cNvPr id="44" name="TextBox 43"/>
          <p:cNvSpPr txBox="1"/>
          <p:nvPr/>
        </p:nvSpPr>
        <p:spPr>
          <a:xfrm>
            <a:off x="3898776" y="3845511"/>
            <a:ext cx="4154750" cy="369332"/>
          </a:xfrm>
          <a:prstGeom prst="rect">
            <a:avLst/>
          </a:prstGeom>
          <a:noFill/>
        </p:spPr>
        <p:txBody>
          <a:bodyPr wrap="square" rtlCol="0">
            <a:spAutoFit/>
          </a:bodyPr>
          <a:lstStyle/>
          <a:p>
            <a:r>
              <a:rPr lang="zh-CN" altLang="en-US" dirty="0" smtClean="0"/>
              <a:t>用于查看或更新模型元素的文档</a:t>
            </a:r>
            <a:endParaRPr lang="zh-CN" altLang="en-US" dirty="0"/>
          </a:p>
        </p:txBody>
      </p:sp>
      <p:sp>
        <p:nvSpPr>
          <p:cNvPr id="45" name="矩形 44"/>
          <p:cNvSpPr/>
          <p:nvPr/>
        </p:nvSpPr>
        <p:spPr>
          <a:xfrm>
            <a:off x="3528209" y="4512598"/>
            <a:ext cx="492443" cy="525657"/>
          </a:xfrm>
          <a:prstGeom prst="rect">
            <a:avLst/>
          </a:prstGeom>
        </p:spPr>
        <p:txBody>
          <a:bodyPr wrap="none">
            <a:spAutoFit/>
          </a:bodyPr>
          <a:lstStyle/>
          <a:p>
            <a:pPr algn="just">
              <a:lnSpc>
                <a:spcPct val="130000"/>
              </a:lnSpc>
            </a:pPr>
            <a:r>
              <a:rPr lang="zh-CN" altLang="en-US" sz="2400" b="1" dirty="0" smtClean="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p:txBody>
      </p:sp>
      <p:sp>
        <p:nvSpPr>
          <p:cNvPr id="46" name="TextBox 45"/>
          <p:cNvSpPr txBox="1"/>
          <p:nvPr/>
        </p:nvSpPr>
        <p:spPr>
          <a:xfrm>
            <a:off x="3934287" y="4635623"/>
            <a:ext cx="4154750" cy="369332"/>
          </a:xfrm>
          <a:prstGeom prst="rect">
            <a:avLst/>
          </a:prstGeom>
          <a:noFill/>
        </p:spPr>
        <p:txBody>
          <a:bodyPr wrap="square" rtlCol="0">
            <a:spAutoFit/>
          </a:bodyPr>
          <a:lstStyle/>
          <a:p>
            <a:r>
              <a:rPr lang="zh-CN" altLang="en-US" dirty="0" smtClean="0"/>
              <a:t>用于显示和编辑一个或几个</a:t>
            </a:r>
            <a:r>
              <a:rPr lang="en-US" altLang="zh-CN" dirty="0" smtClean="0"/>
              <a:t>UML</a:t>
            </a:r>
            <a:r>
              <a:rPr lang="zh-CN" altLang="en-US" dirty="0" smtClean="0"/>
              <a:t>图</a:t>
            </a:r>
            <a:endParaRPr lang="zh-CN" altLang="en-US" dirty="0"/>
          </a:p>
        </p:txBody>
      </p:sp>
      <p:grpSp>
        <p:nvGrpSpPr>
          <p:cNvPr id="47" name="组合 11"/>
          <p:cNvGrpSpPr/>
          <p:nvPr/>
        </p:nvGrpSpPr>
        <p:grpSpPr>
          <a:xfrm>
            <a:off x="1876030" y="5313285"/>
            <a:ext cx="1359881" cy="691033"/>
            <a:chOff x="2866816" y="2504421"/>
            <a:chExt cx="943184" cy="943184"/>
          </a:xfrm>
        </p:grpSpPr>
        <p:grpSp>
          <p:nvGrpSpPr>
            <p:cNvPr id="48" name="组合 10"/>
            <p:cNvGrpSpPr/>
            <p:nvPr/>
          </p:nvGrpSpPr>
          <p:grpSpPr>
            <a:xfrm>
              <a:off x="2866816" y="2504421"/>
              <a:ext cx="943184" cy="943184"/>
              <a:chOff x="3173998" y="2528145"/>
              <a:chExt cx="638355" cy="638355"/>
            </a:xfrm>
          </p:grpSpPr>
          <p:sp>
            <p:nvSpPr>
              <p:cNvPr id="50" name="矩形 49"/>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1" name="矩形 50"/>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2" name="矩形 51"/>
              <p:cNvSpPr/>
              <p:nvPr/>
            </p:nvSpPr>
            <p:spPr>
              <a:xfrm>
                <a:off x="3279524" y="2633671"/>
                <a:ext cx="427302" cy="427302"/>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grpSp>
        <p:sp>
          <p:nvSpPr>
            <p:cNvPr id="49" name="矩形 48"/>
            <p:cNvSpPr/>
            <p:nvPr/>
          </p:nvSpPr>
          <p:spPr>
            <a:xfrm>
              <a:off x="2970464" y="2740016"/>
              <a:ext cx="723575" cy="504098"/>
            </a:xfrm>
            <a:prstGeom prst="rect">
              <a:avLst/>
            </a:prstGeom>
          </p:spPr>
          <p:txBody>
            <a:bodyPr wrap="square">
              <a:spAutoFit/>
            </a:bodyPr>
            <a:lstStyle/>
            <a:p>
              <a:pPr fontAlgn="t"/>
              <a:r>
                <a:rPr lang="zh-CN" altLang="en-US" b="1" i="0" dirty="0" smtClean="0">
                  <a:solidFill>
                    <a:schemeClr val="bg1"/>
                  </a:solidFill>
                  <a:effectLst/>
                  <a:latin typeface="方正兰亭粗黑简体" panose="02000000000000000000" pitchFamily="2" charset="-122"/>
                  <a:ea typeface="方正兰亭粗黑简体" panose="02000000000000000000" pitchFamily="2" charset="-122"/>
                </a:rPr>
                <a:t>日志</a:t>
              </a:r>
              <a:endParaRPr lang="en-US" altLang="zh-CN" b="1"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53" name="矩形 52"/>
          <p:cNvSpPr/>
          <p:nvPr/>
        </p:nvSpPr>
        <p:spPr>
          <a:xfrm>
            <a:off x="3520811" y="5330824"/>
            <a:ext cx="492443" cy="525657"/>
          </a:xfrm>
          <a:prstGeom prst="rect">
            <a:avLst/>
          </a:prstGeom>
        </p:spPr>
        <p:txBody>
          <a:bodyPr wrap="none">
            <a:spAutoFit/>
          </a:bodyPr>
          <a:lstStyle/>
          <a:p>
            <a:pPr algn="just">
              <a:lnSpc>
                <a:spcPct val="130000"/>
              </a:lnSpc>
            </a:pPr>
            <a:r>
              <a:rPr lang="zh-CN" altLang="en-US" sz="2400" b="1" dirty="0" smtClean="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p:txBody>
      </p:sp>
      <p:sp>
        <p:nvSpPr>
          <p:cNvPr id="54" name="TextBox 53"/>
          <p:cNvSpPr txBox="1"/>
          <p:nvPr/>
        </p:nvSpPr>
        <p:spPr>
          <a:xfrm>
            <a:off x="3926889" y="5453849"/>
            <a:ext cx="4154750" cy="369332"/>
          </a:xfrm>
          <a:prstGeom prst="rect">
            <a:avLst/>
          </a:prstGeom>
          <a:noFill/>
        </p:spPr>
        <p:txBody>
          <a:bodyPr wrap="square" rtlCol="0">
            <a:spAutoFit/>
          </a:bodyPr>
          <a:lstStyle/>
          <a:p>
            <a:r>
              <a:rPr lang="zh-CN" altLang="en-US" dirty="0" smtClean="0"/>
              <a:t>用于查看错误信息和报告各个命令结果</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42" presetClass="entr" presetSubtype="0" fill="hold" nodeType="withEffect">
                                  <p:stCondLst>
                                    <p:cond delay="4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anim calcmode="lin" valueType="num">
                                      <p:cBhvr>
                                        <p:cTn id="11" dur="1000" fill="hold"/>
                                        <p:tgtEl>
                                          <p:spTgt spid="11"/>
                                        </p:tgtEl>
                                        <p:attrNameLst>
                                          <p:attrName>ppt_x</p:attrName>
                                        </p:attrNameLst>
                                      </p:cBhvr>
                                      <p:tavLst>
                                        <p:tav tm="0">
                                          <p:val>
                                            <p:strVal val="#ppt_x"/>
                                          </p:val>
                                        </p:tav>
                                        <p:tav tm="100000">
                                          <p:val>
                                            <p:strVal val="#ppt_x"/>
                                          </p:val>
                                        </p:tav>
                                      </p:tavLst>
                                    </p:anim>
                                    <p:anim calcmode="lin" valueType="num">
                                      <p:cBhvr>
                                        <p:cTn id="12" dur="1000" fill="hold"/>
                                        <p:tgtEl>
                                          <p:spTgt spid="11"/>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130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1000"/>
                                        <p:tgtEl>
                                          <p:spTgt spid="35"/>
                                        </p:tgtEl>
                                      </p:cBhvr>
                                    </p:animEffect>
                                    <p:anim calcmode="lin" valueType="num">
                                      <p:cBhvr>
                                        <p:cTn id="16" dur="1000" fill="hold"/>
                                        <p:tgtEl>
                                          <p:spTgt spid="35"/>
                                        </p:tgtEl>
                                        <p:attrNameLst>
                                          <p:attrName>ppt_x</p:attrName>
                                        </p:attrNameLst>
                                      </p:cBhvr>
                                      <p:tavLst>
                                        <p:tav tm="0">
                                          <p:val>
                                            <p:strVal val="#ppt_x"/>
                                          </p:val>
                                        </p:tav>
                                        <p:tav tm="100000">
                                          <p:val>
                                            <p:strVal val="#ppt_x"/>
                                          </p:val>
                                        </p:tav>
                                      </p:tavLst>
                                    </p:anim>
                                    <p:anim calcmode="lin" valueType="num">
                                      <p:cBhvr>
                                        <p:cTn id="17" dur="1000" fill="hold"/>
                                        <p:tgtEl>
                                          <p:spTgt spid="35"/>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40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1000"/>
                                        <p:tgtEl>
                                          <p:spTgt spid="16"/>
                                        </p:tgtEl>
                                      </p:cBhvr>
                                    </p:animEffect>
                                    <p:anim calcmode="lin" valueType="num">
                                      <p:cBhvr>
                                        <p:cTn id="21" dur="1000" fill="hold"/>
                                        <p:tgtEl>
                                          <p:spTgt spid="16"/>
                                        </p:tgtEl>
                                        <p:attrNameLst>
                                          <p:attrName>ppt_x</p:attrName>
                                        </p:attrNameLst>
                                      </p:cBhvr>
                                      <p:tavLst>
                                        <p:tav tm="0">
                                          <p:val>
                                            <p:strVal val="#ppt_x"/>
                                          </p:val>
                                        </p:tav>
                                        <p:tav tm="100000">
                                          <p:val>
                                            <p:strVal val="#ppt_x"/>
                                          </p:val>
                                        </p:tav>
                                      </p:tavLst>
                                    </p:anim>
                                    <p:anim calcmode="lin" valueType="num">
                                      <p:cBhvr>
                                        <p:cTn id="22" dur="1000" fill="hold"/>
                                        <p:tgtEl>
                                          <p:spTgt spid="16"/>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130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1000"/>
                                        <p:tgtEl>
                                          <p:spTgt spid="28"/>
                                        </p:tgtEl>
                                      </p:cBhvr>
                                    </p:animEffect>
                                    <p:anim calcmode="lin" valueType="num">
                                      <p:cBhvr>
                                        <p:cTn id="26" dur="1000" fill="hold"/>
                                        <p:tgtEl>
                                          <p:spTgt spid="28"/>
                                        </p:tgtEl>
                                        <p:attrNameLst>
                                          <p:attrName>ppt_x</p:attrName>
                                        </p:attrNameLst>
                                      </p:cBhvr>
                                      <p:tavLst>
                                        <p:tav tm="0">
                                          <p:val>
                                            <p:strVal val="#ppt_x"/>
                                          </p:val>
                                        </p:tav>
                                        <p:tav tm="100000">
                                          <p:val>
                                            <p:strVal val="#ppt_x"/>
                                          </p:val>
                                        </p:tav>
                                      </p:tavLst>
                                    </p:anim>
                                    <p:anim calcmode="lin" valueType="num">
                                      <p:cBhvr>
                                        <p:cTn id="27" dur="1000" fill="hold"/>
                                        <p:tgtEl>
                                          <p:spTgt spid="28"/>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40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1000"/>
                                        <p:tgtEl>
                                          <p:spTgt spid="30"/>
                                        </p:tgtEl>
                                      </p:cBhvr>
                                    </p:animEffect>
                                    <p:anim calcmode="lin" valueType="num">
                                      <p:cBhvr>
                                        <p:cTn id="31" dur="1000" fill="hold"/>
                                        <p:tgtEl>
                                          <p:spTgt spid="30"/>
                                        </p:tgtEl>
                                        <p:attrNameLst>
                                          <p:attrName>ppt_x</p:attrName>
                                        </p:attrNameLst>
                                      </p:cBhvr>
                                      <p:tavLst>
                                        <p:tav tm="0">
                                          <p:val>
                                            <p:strVal val="#ppt_x"/>
                                          </p:val>
                                        </p:tav>
                                        <p:tav tm="100000">
                                          <p:val>
                                            <p:strVal val="#ppt_x"/>
                                          </p:val>
                                        </p:tav>
                                      </p:tavLst>
                                    </p:anim>
                                    <p:anim calcmode="lin" valueType="num">
                                      <p:cBhvr>
                                        <p:cTn id="32" dur="1000" fill="hold"/>
                                        <p:tgtEl>
                                          <p:spTgt spid="30"/>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40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1000"/>
                                        <p:tgtEl>
                                          <p:spTgt spid="37"/>
                                        </p:tgtEl>
                                      </p:cBhvr>
                                    </p:animEffect>
                                    <p:anim calcmode="lin" valueType="num">
                                      <p:cBhvr>
                                        <p:cTn id="36" dur="1000" fill="hold"/>
                                        <p:tgtEl>
                                          <p:spTgt spid="37"/>
                                        </p:tgtEl>
                                        <p:attrNameLst>
                                          <p:attrName>ppt_x</p:attrName>
                                        </p:attrNameLst>
                                      </p:cBhvr>
                                      <p:tavLst>
                                        <p:tav tm="0">
                                          <p:val>
                                            <p:strVal val="#ppt_x"/>
                                          </p:val>
                                        </p:tav>
                                        <p:tav tm="100000">
                                          <p:val>
                                            <p:strVal val="#ppt_x"/>
                                          </p:val>
                                        </p:tav>
                                      </p:tavLst>
                                    </p:anim>
                                    <p:anim calcmode="lin" valueType="num">
                                      <p:cBhvr>
                                        <p:cTn id="37" dur="1000" fill="hold"/>
                                        <p:tgtEl>
                                          <p:spTgt spid="37"/>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130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1000"/>
                                        <p:tgtEl>
                                          <p:spTgt spid="43"/>
                                        </p:tgtEl>
                                      </p:cBhvr>
                                    </p:animEffect>
                                    <p:anim calcmode="lin" valueType="num">
                                      <p:cBhvr>
                                        <p:cTn id="41" dur="1000" fill="hold"/>
                                        <p:tgtEl>
                                          <p:spTgt spid="43"/>
                                        </p:tgtEl>
                                        <p:attrNameLst>
                                          <p:attrName>ppt_x</p:attrName>
                                        </p:attrNameLst>
                                      </p:cBhvr>
                                      <p:tavLst>
                                        <p:tav tm="0">
                                          <p:val>
                                            <p:strVal val="#ppt_x"/>
                                          </p:val>
                                        </p:tav>
                                        <p:tav tm="100000">
                                          <p:val>
                                            <p:strVal val="#ppt_x"/>
                                          </p:val>
                                        </p:tav>
                                      </p:tavLst>
                                    </p:anim>
                                    <p:anim calcmode="lin" valueType="num">
                                      <p:cBhvr>
                                        <p:cTn id="42" dur="1000" fill="hold"/>
                                        <p:tgtEl>
                                          <p:spTgt spid="43"/>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1300"/>
                                  </p:stCondLst>
                                  <p:childTnLst>
                                    <p:set>
                                      <p:cBhvr>
                                        <p:cTn id="44" dur="1" fill="hold">
                                          <p:stCondLst>
                                            <p:cond delay="0"/>
                                          </p:stCondLst>
                                        </p:cTn>
                                        <p:tgtEl>
                                          <p:spTgt spid="45"/>
                                        </p:tgtEl>
                                        <p:attrNameLst>
                                          <p:attrName>style.visibility</p:attrName>
                                        </p:attrNameLst>
                                      </p:cBhvr>
                                      <p:to>
                                        <p:strVal val="visible"/>
                                      </p:to>
                                    </p:set>
                                    <p:animEffect transition="in" filter="fade">
                                      <p:cBhvr>
                                        <p:cTn id="45" dur="1000"/>
                                        <p:tgtEl>
                                          <p:spTgt spid="45"/>
                                        </p:tgtEl>
                                      </p:cBhvr>
                                    </p:animEffect>
                                    <p:anim calcmode="lin" valueType="num">
                                      <p:cBhvr>
                                        <p:cTn id="46" dur="1000" fill="hold"/>
                                        <p:tgtEl>
                                          <p:spTgt spid="45"/>
                                        </p:tgtEl>
                                        <p:attrNameLst>
                                          <p:attrName>ppt_x</p:attrName>
                                        </p:attrNameLst>
                                      </p:cBhvr>
                                      <p:tavLst>
                                        <p:tav tm="0">
                                          <p:val>
                                            <p:strVal val="#ppt_x"/>
                                          </p:val>
                                        </p:tav>
                                        <p:tav tm="100000">
                                          <p:val>
                                            <p:strVal val="#ppt_x"/>
                                          </p:val>
                                        </p:tav>
                                      </p:tavLst>
                                    </p:anim>
                                    <p:anim calcmode="lin" valueType="num">
                                      <p:cBhvr>
                                        <p:cTn id="47" dur="1000" fill="hold"/>
                                        <p:tgtEl>
                                          <p:spTgt spid="45"/>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40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1000"/>
                                        <p:tgtEl>
                                          <p:spTgt spid="47"/>
                                        </p:tgtEl>
                                      </p:cBhvr>
                                    </p:animEffect>
                                    <p:anim calcmode="lin" valueType="num">
                                      <p:cBhvr>
                                        <p:cTn id="51" dur="1000" fill="hold"/>
                                        <p:tgtEl>
                                          <p:spTgt spid="47"/>
                                        </p:tgtEl>
                                        <p:attrNameLst>
                                          <p:attrName>ppt_x</p:attrName>
                                        </p:attrNameLst>
                                      </p:cBhvr>
                                      <p:tavLst>
                                        <p:tav tm="0">
                                          <p:val>
                                            <p:strVal val="#ppt_x"/>
                                          </p:val>
                                        </p:tav>
                                        <p:tav tm="100000">
                                          <p:val>
                                            <p:strVal val="#ppt_x"/>
                                          </p:val>
                                        </p:tav>
                                      </p:tavLst>
                                    </p:anim>
                                    <p:anim calcmode="lin" valueType="num">
                                      <p:cBhvr>
                                        <p:cTn id="52" dur="1000" fill="hold"/>
                                        <p:tgtEl>
                                          <p:spTgt spid="47"/>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1300"/>
                                  </p:stCondLst>
                                  <p:childTnLst>
                                    <p:set>
                                      <p:cBhvr>
                                        <p:cTn id="54" dur="1" fill="hold">
                                          <p:stCondLst>
                                            <p:cond delay="0"/>
                                          </p:stCondLst>
                                        </p:cTn>
                                        <p:tgtEl>
                                          <p:spTgt spid="53"/>
                                        </p:tgtEl>
                                        <p:attrNameLst>
                                          <p:attrName>style.visibility</p:attrName>
                                        </p:attrNameLst>
                                      </p:cBhvr>
                                      <p:to>
                                        <p:strVal val="visible"/>
                                      </p:to>
                                    </p:set>
                                    <p:animEffect transition="in" filter="fade">
                                      <p:cBhvr>
                                        <p:cTn id="55" dur="1000"/>
                                        <p:tgtEl>
                                          <p:spTgt spid="53"/>
                                        </p:tgtEl>
                                      </p:cBhvr>
                                    </p:animEffect>
                                    <p:anim calcmode="lin" valueType="num">
                                      <p:cBhvr>
                                        <p:cTn id="56" dur="1000" fill="hold"/>
                                        <p:tgtEl>
                                          <p:spTgt spid="53"/>
                                        </p:tgtEl>
                                        <p:attrNameLst>
                                          <p:attrName>ppt_x</p:attrName>
                                        </p:attrNameLst>
                                      </p:cBhvr>
                                      <p:tavLst>
                                        <p:tav tm="0">
                                          <p:val>
                                            <p:strVal val="#ppt_x"/>
                                          </p:val>
                                        </p:tav>
                                        <p:tav tm="100000">
                                          <p:val>
                                            <p:strVal val="#ppt_x"/>
                                          </p:val>
                                        </p:tav>
                                      </p:tavLst>
                                    </p:anim>
                                    <p:anim calcmode="lin" valueType="num">
                                      <p:cBhvr>
                                        <p:cTn id="57"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28" grpId="0"/>
      <p:bldP spid="43" grpId="0"/>
      <p:bldP spid="45" grpId="0"/>
      <p:bldP spid="5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5324" y="552091"/>
            <a:ext cx="10837863" cy="5676181"/>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10000"/>
                </a:schemeClr>
              </a:solidFill>
            </a:endParaRPr>
          </a:p>
        </p:txBody>
      </p:sp>
      <p:sp>
        <p:nvSpPr>
          <p:cNvPr id="2" name="矩形 1"/>
          <p:cNvSpPr/>
          <p:nvPr/>
        </p:nvSpPr>
        <p:spPr>
          <a:xfrm>
            <a:off x="2794465" y="1398390"/>
            <a:ext cx="4053202" cy="584775"/>
          </a:xfrm>
          <a:prstGeom prst="rect">
            <a:avLst/>
          </a:prstGeom>
        </p:spPr>
        <p:txBody>
          <a:bodyPr wrap="square">
            <a:spAutoFit/>
          </a:bodyPr>
          <a:lstStyle/>
          <a:p>
            <a:pPr algn="ctr" fontAlgn="t"/>
            <a:r>
              <a:rPr lang="en-US" altLang="zh-CN" sz="3200" b="0" i="0" dirty="0">
                <a:solidFill>
                  <a:schemeClr val="bg1"/>
                </a:solidFill>
                <a:effectLst/>
                <a:latin typeface="方正兰亭粗黑简体" panose="02000000000000000000" pitchFamily="2" charset="-122"/>
                <a:ea typeface="方正兰亭粗黑简体" panose="02000000000000000000" pitchFamily="2" charset="-122"/>
              </a:rPr>
              <a:t>INTRODUCTION</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cxnSp>
        <p:nvCxnSpPr>
          <p:cNvPr id="7" name="直接连接符 6"/>
          <p:cNvCxnSpPr/>
          <p:nvPr/>
        </p:nvCxnSpPr>
        <p:spPr>
          <a:xfrm>
            <a:off x="1672237" y="5357902"/>
            <a:ext cx="8850701"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522519" y="1673525"/>
            <a:ext cx="0" cy="3692105"/>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1669062" y="1673526"/>
            <a:ext cx="5930" cy="3692104"/>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7089206" y="1673525"/>
            <a:ext cx="3433312" cy="0"/>
          </a:xfrm>
          <a:prstGeom prst="line">
            <a:avLst/>
          </a:prstGeom>
          <a:ln w="2540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671817" y="1673525"/>
            <a:ext cx="948906" cy="0"/>
          </a:xfrm>
          <a:prstGeom prst="line">
            <a:avLst/>
          </a:prstGeom>
          <a:ln w="254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2034005" y="2123041"/>
            <a:ext cx="7893170" cy="2793072"/>
          </a:xfrm>
          <a:prstGeom prst="rect">
            <a:avLst/>
          </a:prstGeom>
        </p:spPr>
        <p:txBody>
          <a:bodyPr wrap="square">
            <a:spAutoFit/>
          </a:bodyPr>
          <a:lstStyle/>
          <a:p>
            <a:pPr algn="just">
              <a:lnSpc>
                <a:spcPct val="130000"/>
              </a:lnSpc>
            </a:pPr>
            <a:r>
              <a:rPr lang="zh-CN" altLang="en-US" sz="1500" dirty="0" smtClean="0">
                <a:solidFill>
                  <a:schemeClr val="bg1"/>
                </a:solidFill>
                <a:latin typeface="微软雅黑" panose="020B0503020204020204" pitchFamily="34" charset="-122"/>
                <a:ea typeface="微软雅黑" panose="020B0503020204020204" pitchFamily="34" charset="-122"/>
              </a:rPr>
              <a:t>面向对象的软件建模工具应对软件系统的模型进行可视化、构造、和文档化。一套面向对象的软件建模工具应该给予特定的概念和表示方法，通过对建模人员进行过程性支持、辅助进行建模外，还要安装规范生产相应的开发文档，尽可能多地生成代码。面向对象的软件建模工具应该具有以下功能。</a:t>
            </a:r>
            <a:endParaRPr lang="en-US" altLang="zh-CN" sz="1500" dirty="0" smtClean="0">
              <a:solidFill>
                <a:schemeClr val="bg1"/>
              </a:solidFill>
              <a:latin typeface="微软雅黑" panose="020B0503020204020204" pitchFamily="34" charset="-122"/>
              <a:ea typeface="微软雅黑" panose="020B0503020204020204" pitchFamily="34" charset="-122"/>
            </a:endParaRPr>
          </a:p>
          <a:p>
            <a:pPr algn="just">
              <a:lnSpc>
                <a:spcPct val="130000"/>
              </a:lnSpc>
            </a:pPr>
            <a:r>
              <a:rPr lang="zh-CN" altLang="en-US" sz="1500" dirty="0" smtClean="0">
                <a:solidFill>
                  <a:schemeClr val="bg1"/>
                </a:solidFill>
                <a:latin typeface="微软雅黑" panose="020B0503020204020204" pitchFamily="34" charset="-122"/>
                <a:ea typeface="微软雅黑" panose="020B0503020204020204" pitchFamily="34" charset="-122"/>
              </a:rPr>
              <a:t>（</a:t>
            </a:r>
            <a:r>
              <a:rPr lang="en-US" altLang="zh-CN" sz="1500" dirty="0" smtClean="0">
                <a:solidFill>
                  <a:schemeClr val="bg1"/>
                </a:solidFill>
                <a:latin typeface="微软雅黑" panose="020B0503020204020204" pitchFamily="34" charset="-122"/>
                <a:ea typeface="微软雅黑" panose="020B0503020204020204" pitchFamily="34" charset="-122"/>
              </a:rPr>
              <a:t>1</a:t>
            </a:r>
            <a:r>
              <a:rPr lang="zh-CN" altLang="en-US" sz="1500" dirty="0" smtClean="0">
                <a:solidFill>
                  <a:schemeClr val="bg1"/>
                </a:solidFill>
                <a:latin typeface="微软雅黑" panose="020B0503020204020204" pitchFamily="34" charset="-122"/>
                <a:ea typeface="微软雅黑" panose="020B0503020204020204" pitchFamily="34" charset="-122"/>
              </a:rPr>
              <a:t>）绘图 （</a:t>
            </a:r>
            <a:r>
              <a:rPr lang="en-US" altLang="zh-CN" sz="1500" dirty="0" smtClean="0">
                <a:solidFill>
                  <a:schemeClr val="bg1"/>
                </a:solidFill>
                <a:latin typeface="微软雅黑" panose="020B0503020204020204" pitchFamily="34" charset="-122"/>
                <a:ea typeface="微软雅黑" panose="020B0503020204020204" pitchFamily="34" charset="-122"/>
              </a:rPr>
              <a:t>2</a:t>
            </a:r>
            <a:r>
              <a:rPr lang="zh-CN" altLang="en-US" sz="1500" dirty="0" smtClean="0">
                <a:solidFill>
                  <a:schemeClr val="bg1"/>
                </a:solidFill>
                <a:latin typeface="微软雅黑" panose="020B0503020204020204" pitchFamily="34" charset="-122"/>
                <a:ea typeface="微软雅黑" panose="020B0503020204020204" pitchFamily="34" charset="-122"/>
              </a:rPr>
              <a:t>）存储 （</a:t>
            </a:r>
            <a:r>
              <a:rPr lang="en-US" altLang="zh-CN" sz="1500" dirty="0" smtClean="0">
                <a:solidFill>
                  <a:schemeClr val="bg1"/>
                </a:solidFill>
                <a:latin typeface="微软雅黑" panose="020B0503020204020204" pitchFamily="34" charset="-122"/>
                <a:ea typeface="微软雅黑" panose="020B0503020204020204" pitchFamily="34" charset="-122"/>
              </a:rPr>
              <a:t>3</a:t>
            </a:r>
            <a:r>
              <a:rPr lang="zh-CN" altLang="en-US" sz="1500" dirty="0" smtClean="0">
                <a:solidFill>
                  <a:schemeClr val="bg1"/>
                </a:solidFill>
                <a:latin typeface="微软雅黑" panose="020B0503020204020204" pitchFamily="34" charset="-122"/>
                <a:ea typeface="微软雅黑" panose="020B0503020204020204" pitchFamily="34" charset="-122"/>
              </a:rPr>
              <a:t>）一致性检查（</a:t>
            </a:r>
            <a:r>
              <a:rPr lang="en-US" altLang="zh-CN" sz="1500" dirty="0" smtClean="0">
                <a:solidFill>
                  <a:schemeClr val="bg1"/>
                </a:solidFill>
                <a:latin typeface="微软雅黑" panose="020B0503020204020204" pitchFamily="34" charset="-122"/>
                <a:ea typeface="微软雅黑" panose="020B0503020204020204" pitchFamily="34" charset="-122"/>
              </a:rPr>
              <a:t>4</a:t>
            </a:r>
            <a:r>
              <a:rPr lang="zh-CN" altLang="en-US" sz="1500" dirty="0" smtClean="0">
                <a:solidFill>
                  <a:schemeClr val="bg1"/>
                </a:solidFill>
                <a:latin typeface="微软雅黑" panose="020B0503020204020204" pitchFamily="34" charset="-122"/>
                <a:ea typeface="微软雅黑" panose="020B0503020204020204" pitchFamily="34" charset="-122"/>
              </a:rPr>
              <a:t>）对模型进行组织（</a:t>
            </a:r>
            <a:r>
              <a:rPr lang="en-US" altLang="zh-CN" sz="1500" dirty="0" smtClean="0">
                <a:solidFill>
                  <a:schemeClr val="bg1"/>
                </a:solidFill>
                <a:latin typeface="微软雅黑" panose="020B0503020204020204" pitchFamily="34" charset="-122"/>
                <a:ea typeface="微软雅黑" panose="020B0503020204020204" pitchFamily="34" charset="-122"/>
              </a:rPr>
              <a:t>5</a:t>
            </a:r>
            <a:r>
              <a:rPr lang="zh-CN" altLang="en-US" sz="1500" dirty="0" smtClean="0">
                <a:solidFill>
                  <a:schemeClr val="bg1"/>
                </a:solidFill>
                <a:latin typeface="微软雅黑" panose="020B0503020204020204" pitchFamily="34" charset="-122"/>
                <a:ea typeface="微软雅黑" panose="020B0503020204020204" pitchFamily="34" charset="-122"/>
              </a:rPr>
              <a:t>）导航（</a:t>
            </a:r>
            <a:r>
              <a:rPr lang="en-US" altLang="zh-CN" sz="1500" dirty="0" smtClean="0">
                <a:solidFill>
                  <a:schemeClr val="bg1"/>
                </a:solidFill>
                <a:latin typeface="微软雅黑" panose="020B0503020204020204" pitchFamily="34" charset="-122"/>
                <a:ea typeface="微软雅黑" panose="020B0503020204020204" pitchFamily="34" charset="-122"/>
              </a:rPr>
              <a:t>6</a:t>
            </a:r>
            <a:r>
              <a:rPr lang="zh-CN" altLang="en-US" sz="1500" dirty="0" smtClean="0">
                <a:solidFill>
                  <a:schemeClr val="bg1"/>
                </a:solidFill>
                <a:latin typeface="微软雅黑" panose="020B0503020204020204" pitchFamily="34" charset="-122"/>
                <a:ea typeface="微软雅黑" panose="020B0503020204020204" pitchFamily="34" charset="-122"/>
              </a:rPr>
              <a:t>）写作支持</a:t>
            </a:r>
            <a:endParaRPr lang="en-US" altLang="zh-CN" sz="1500" dirty="0" smtClean="0">
              <a:solidFill>
                <a:schemeClr val="bg1"/>
              </a:solidFill>
              <a:latin typeface="微软雅黑" panose="020B0503020204020204" pitchFamily="34" charset="-122"/>
              <a:ea typeface="微软雅黑" panose="020B0503020204020204" pitchFamily="34" charset="-122"/>
            </a:endParaRPr>
          </a:p>
          <a:p>
            <a:pPr algn="just">
              <a:lnSpc>
                <a:spcPct val="130000"/>
              </a:lnSpc>
            </a:pPr>
            <a:r>
              <a:rPr lang="zh-CN" altLang="en-US" sz="1500" dirty="0" smtClean="0">
                <a:solidFill>
                  <a:schemeClr val="bg1"/>
                </a:solidFill>
                <a:latin typeface="微软雅黑" panose="020B0503020204020204" pitchFamily="34" charset="-122"/>
                <a:ea typeface="微软雅黑" panose="020B0503020204020204" pitchFamily="34" charset="-122"/>
              </a:rPr>
              <a:t>（</a:t>
            </a:r>
            <a:r>
              <a:rPr lang="en-US" altLang="zh-CN" sz="1500" dirty="0" smtClean="0">
                <a:solidFill>
                  <a:schemeClr val="bg1"/>
                </a:solidFill>
                <a:latin typeface="微软雅黑" panose="020B0503020204020204" pitchFamily="34" charset="-122"/>
                <a:ea typeface="微软雅黑" panose="020B0503020204020204" pitchFamily="34" charset="-122"/>
              </a:rPr>
              <a:t>7</a:t>
            </a:r>
            <a:r>
              <a:rPr lang="zh-CN" altLang="en-US" sz="1500" dirty="0" smtClean="0">
                <a:solidFill>
                  <a:schemeClr val="bg1"/>
                </a:solidFill>
                <a:latin typeface="微软雅黑" panose="020B0503020204020204" pitchFamily="34" charset="-122"/>
                <a:ea typeface="微软雅黑" panose="020B0503020204020204" pitchFamily="34" charset="-122"/>
              </a:rPr>
              <a:t>）代码生成（</a:t>
            </a:r>
            <a:r>
              <a:rPr lang="en-US" altLang="zh-CN" sz="1500" dirty="0" smtClean="0">
                <a:solidFill>
                  <a:schemeClr val="bg1"/>
                </a:solidFill>
                <a:latin typeface="微软雅黑" panose="020B0503020204020204" pitchFamily="34" charset="-122"/>
                <a:ea typeface="微软雅黑" panose="020B0503020204020204" pitchFamily="34" charset="-122"/>
              </a:rPr>
              <a:t>8</a:t>
            </a:r>
            <a:r>
              <a:rPr lang="zh-CN" altLang="en-US" sz="1500" dirty="0" smtClean="0">
                <a:solidFill>
                  <a:schemeClr val="bg1"/>
                </a:solidFill>
                <a:latin typeface="微软雅黑" panose="020B0503020204020204" pitchFamily="34" charset="-122"/>
                <a:ea typeface="微软雅黑" panose="020B0503020204020204" pitchFamily="34" charset="-122"/>
              </a:rPr>
              <a:t>）逆向项目（</a:t>
            </a:r>
            <a:r>
              <a:rPr lang="en-US" altLang="zh-CN" sz="1500" dirty="0" smtClean="0">
                <a:solidFill>
                  <a:schemeClr val="bg1"/>
                </a:solidFill>
                <a:latin typeface="微软雅黑" panose="020B0503020204020204" pitchFamily="34" charset="-122"/>
                <a:ea typeface="微软雅黑" panose="020B0503020204020204" pitchFamily="34" charset="-122"/>
              </a:rPr>
              <a:t>9</a:t>
            </a:r>
            <a:r>
              <a:rPr lang="zh-CN" altLang="en-US" sz="1500" dirty="0" smtClean="0">
                <a:solidFill>
                  <a:schemeClr val="bg1"/>
                </a:solidFill>
                <a:latin typeface="微软雅黑" panose="020B0503020204020204" pitchFamily="34" charset="-122"/>
                <a:ea typeface="微软雅黑" panose="020B0503020204020204" pitchFamily="34" charset="-122"/>
              </a:rPr>
              <a:t>）集成（</a:t>
            </a:r>
            <a:r>
              <a:rPr lang="en-US" altLang="zh-CN" sz="1500" dirty="0" smtClean="0">
                <a:solidFill>
                  <a:schemeClr val="bg1"/>
                </a:solidFill>
                <a:latin typeface="微软雅黑" panose="020B0503020204020204" pitchFamily="34" charset="-122"/>
                <a:ea typeface="微软雅黑" panose="020B0503020204020204" pitchFamily="34" charset="-122"/>
              </a:rPr>
              <a:t>10</a:t>
            </a:r>
            <a:r>
              <a:rPr lang="zh-CN" altLang="en-US" sz="1500" dirty="0" smtClean="0">
                <a:solidFill>
                  <a:schemeClr val="bg1"/>
                </a:solidFill>
                <a:latin typeface="微软雅黑" panose="020B0503020204020204" pitchFamily="34" charset="-122"/>
                <a:ea typeface="微软雅黑" panose="020B0503020204020204" pitchFamily="34" charset="-122"/>
              </a:rPr>
              <a:t>）支持多种抽象层和开发过程（</a:t>
            </a:r>
            <a:r>
              <a:rPr lang="en-US" altLang="zh-CN" sz="1500" dirty="0" smtClean="0">
                <a:solidFill>
                  <a:schemeClr val="bg1"/>
                </a:solidFill>
                <a:latin typeface="微软雅黑" panose="020B0503020204020204" pitchFamily="34" charset="-122"/>
                <a:ea typeface="微软雅黑" panose="020B0503020204020204" pitchFamily="34" charset="-122"/>
              </a:rPr>
              <a:t>11</a:t>
            </a:r>
            <a:r>
              <a:rPr lang="zh-CN" altLang="en-US" sz="1500" dirty="0" smtClean="0">
                <a:solidFill>
                  <a:schemeClr val="bg1"/>
                </a:solidFill>
                <a:latin typeface="微软雅黑" panose="020B0503020204020204" pitchFamily="34" charset="-122"/>
                <a:ea typeface="微软雅黑" panose="020B0503020204020204" pitchFamily="34" charset="-122"/>
              </a:rPr>
              <a:t>）文档生成</a:t>
            </a:r>
            <a:endParaRPr lang="en-US" altLang="zh-CN" sz="1500" dirty="0" smtClean="0">
              <a:solidFill>
                <a:schemeClr val="bg1"/>
              </a:solidFill>
              <a:latin typeface="微软雅黑" panose="020B0503020204020204" pitchFamily="34" charset="-122"/>
              <a:ea typeface="微软雅黑" panose="020B0503020204020204" pitchFamily="34" charset="-122"/>
            </a:endParaRPr>
          </a:p>
          <a:p>
            <a:pPr algn="just">
              <a:lnSpc>
                <a:spcPct val="130000"/>
              </a:lnSpc>
            </a:pPr>
            <a:r>
              <a:rPr lang="zh-CN" altLang="en-US" sz="1500" dirty="0" smtClean="0">
                <a:solidFill>
                  <a:schemeClr val="bg1"/>
                </a:solidFill>
                <a:latin typeface="微软雅黑" panose="020B0503020204020204" pitchFamily="34" charset="-122"/>
                <a:ea typeface="微软雅黑" panose="020B0503020204020204" pitchFamily="34" charset="-122"/>
              </a:rPr>
              <a:t>（</a:t>
            </a:r>
            <a:r>
              <a:rPr lang="en-US" altLang="zh-CN" sz="1500" dirty="0" smtClean="0">
                <a:solidFill>
                  <a:schemeClr val="bg1"/>
                </a:solidFill>
                <a:latin typeface="微软雅黑" panose="020B0503020204020204" pitchFamily="34" charset="-122"/>
                <a:ea typeface="微软雅黑" panose="020B0503020204020204" pitchFamily="34" charset="-122"/>
              </a:rPr>
              <a:t>12</a:t>
            </a:r>
            <a:r>
              <a:rPr lang="zh-CN" altLang="en-US" sz="1500" dirty="0" smtClean="0">
                <a:solidFill>
                  <a:schemeClr val="bg1"/>
                </a:solidFill>
                <a:latin typeface="微软雅黑" panose="020B0503020204020204" pitchFamily="34" charset="-122"/>
                <a:ea typeface="微软雅黑" panose="020B0503020204020204" pitchFamily="34" charset="-122"/>
              </a:rPr>
              <a:t>）脚本编程</a:t>
            </a:r>
            <a:endParaRPr lang="en-US" altLang="zh-CN" sz="1500" dirty="0" smtClean="0">
              <a:solidFill>
                <a:schemeClr val="bg1"/>
              </a:solidFill>
              <a:latin typeface="微软雅黑" panose="020B0503020204020204" pitchFamily="34" charset="-122"/>
              <a:ea typeface="微软雅黑" panose="020B0503020204020204" pitchFamily="34" charset="-122"/>
            </a:endParaRPr>
          </a:p>
          <a:p>
            <a:pPr algn="just">
              <a:lnSpc>
                <a:spcPct val="130000"/>
              </a:lnSpc>
            </a:pPr>
            <a:endParaRPr lang="en-US" altLang="zh-CN" sz="1500" dirty="0">
              <a:solidFill>
                <a:schemeClr val="bg1"/>
              </a:solidFill>
              <a:latin typeface="微软雅黑" panose="020B0503020204020204" pitchFamily="34" charset="-122"/>
              <a:ea typeface="微软雅黑" panose="020B0503020204020204" pitchFamily="34" charset="-122"/>
            </a:endParaRPr>
          </a:p>
          <a:p>
            <a:pPr algn="just">
              <a:lnSpc>
                <a:spcPct val="130000"/>
              </a:lnSpc>
            </a:pPr>
            <a:endParaRPr lang="en-US" altLang="zh-CN" sz="1500" dirty="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9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22" presetClass="entr" presetSubtype="2" fill="hold" nodeType="withEffect">
                                  <p:stCondLst>
                                    <p:cond delay="1800"/>
                                  </p:stCondLst>
                                  <p:childTnLst>
                                    <p:set>
                                      <p:cBhvr>
                                        <p:cTn id="16" dur="1" fill="hold">
                                          <p:stCondLst>
                                            <p:cond delay="0"/>
                                          </p:stCondLst>
                                        </p:cTn>
                                        <p:tgtEl>
                                          <p:spTgt spid="13"/>
                                        </p:tgtEl>
                                        <p:attrNameLst>
                                          <p:attrName>style.visibility</p:attrName>
                                        </p:attrNameLst>
                                      </p:cBhvr>
                                      <p:to>
                                        <p:strVal val="visible"/>
                                      </p:to>
                                    </p:set>
                                    <p:animEffect transition="in" filter="wipe(right)">
                                      <p:cBhvr>
                                        <p:cTn id="17" dur="500"/>
                                        <p:tgtEl>
                                          <p:spTgt spid="13"/>
                                        </p:tgtEl>
                                      </p:cBhvr>
                                    </p:animEffect>
                                  </p:childTnLst>
                                </p:cTn>
                              </p:par>
                              <p:par>
                                <p:cTn id="18" presetID="22" presetClass="entr" presetSubtype="1" fill="hold" nodeType="withEffect">
                                  <p:stCondLst>
                                    <p:cond delay="220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par>
                                <p:cTn id="21" presetID="22" presetClass="entr" presetSubtype="8" fill="hold" nodeType="withEffect">
                                  <p:stCondLst>
                                    <p:cond delay="260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par>
                                <p:cTn id="24" presetID="22" presetClass="entr" presetSubtype="4" fill="hold" nodeType="withEffect">
                                  <p:stCondLst>
                                    <p:cond delay="3000"/>
                                  </p:stCondLst>
                                  <p:childTnLst>
                                    <p:set>
                                      <p:cBhvr>
                                        <p:cTn id="25" dur="1" fill="hold">
                                          <p:stCondLst>
                                            <p:cond delay="0"/>
                                          </p:stCondLst>
                                        </p:cTn>
                                        <p:tgtEl>
                                          <p:spTgt spid="9"/>
                                        </p:tgtEl>
                                        <p:attrNameLst>
                                          <p:attrName>style.visibility</p:attrName>
                                        </p:attrNameLst>
                                      </p:cBhvr>
                                      <p:to>
                                        <p:strVal val="visible"/>
                                      </p:to>
                                    </p:set>
                                    <p:animEffect transition="in" filter="wipe(down)">
                                      <p:cBhvr>
                                        <p:cTn id="26" dur="500"/>
                                        <p:tgtEl>
                                          <p:spTgt spid="9"/>
                                        </p:tgtEl>
                                      </p:cBhvr>
                                    </p:animEffect>
                                  </p:childTnLst>
                                </p:cTn>
                              </p:par>
                              <p:par>
                                <p:cTn id="27" presetID="22" presetClass="entr" presetSubtype="2" fill="hold" nodeType="withEffect">
                                  <p:stCondLst>
                                    <p:cond delay="3400"/>
                                  </p:stCondLst>
                                  <p:childTnLst>
                                    <p:set>
                                      <p:cBhvr>
                                        <p:cTn id="28" dur="1" fill="hold">
                                          <p:stCondLst>
                                            <p:cond delay="0"/>
                                          </p:stCondLst>
                                        </p:cTn>
                                        <p:tgtEl>
                                          <p:spTgt spid="11"/>
                                        </p:tgtEl>
                                        <p:attrNameLst>
                                          <p:attrName>style.visibility</p:attrName>
                                        </p:attrNameLst>
                                      </p:cBhvr>
                                      <p:to>
                                        <p:strVal val="visible"/>
                                      </p:to>
                                    </p:set>
                                    <p:animEffect transition="in" filter="wipe(right)">
                                      <p:cBhvr>
                                        <p:cTn id="29" dur="500"/>
                                        <p:tgtEl>
                                          <p:spTgt spid="11"/>
                                        </p:tgtEl>
                                      </p:cBhvr>
                                    </p:animEffect>
                                  </p:childTnLst>
                                </p:cTn>
                              </p:par>
                              <p:par>
                                <p:cTn id="30" presetID="41" presetClass="entr" presetSubtype="0" fill="hold" grpId="0" nodeType="withEffect">
                                  <p:stCondLst>
                                    <p:cond delay="3800"/>
                                  </p:stCondLst>
                                  <p:iterate type="lt">
                                    <p:tmPct val="10000"/>
                                  </p:iterate>
                                  <p:childTnLst>
                                    <p:set>
                                      <p:cBhvr>
                                        <p:cTn id="31" dur="1" fill="hold">
                                          <p:stCondLst>
                                            <p:cond delay="0"/>
                                          </p:stCondLst>
                                        </p:cTn>
                                        <p:tgtEl>
                                          <p:spTgt spid="21"/>
                                        </p:tgtEl>
                                        <p:attrNameLst>
                                          <p:attrName>style.visibility</p:attrName>
                                        </p:attrNameLst>
                                      </p:cBhvr>
                                      <p:to>
                                        <p:strVal val="visible"/>
                                      </p:to>
                                    </p:set>
                                    <p:anim calcmode="lin" valueType="num">
                                      <p:cBhvr>
                                        <p:cTn id="32" dur="2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33" dur="200" fill="hold"/>
                                        <p:tgtEl>
                                          <p:spTgt spid="21"/>
                                        </p:tgtEl>
                                        <p:attrNameLst>
                                          <p:attrName>ppt_y</p:attrName>
                                        </p:attrNameLst>
                                      </p:cBhvr>
                                      <p:tavLst>
                                        <p:tav tm="0">
                                          <p:val>
                                            <p:strVal val="#ppt_y"/>
                                          </p:val>
                                        </p:tav>
                                        <p:tav tm="100000">
                                          <p:val>
                                            <p:strVal val="#ppt_y"/>
                                          </p:val>
                                        </p:tav>
                                      </p:tavLst>
                                    </p:anim>
                                    <p:anim calcmode="lin" valueType="num">
                                      <p:cBhvr>
                                        <p:cTn id="34" dur="2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35" dur="2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36" dur="200" tmFilter="0,0; .5, 1; 1, 1"/>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914152" y="570254"/>
            <a:ext cx="3933646" cy="879895"/>
            <a:chOff x="914152" y="570254"/>
            <a:chExt cx="3933646" cy="879895"/>
          </a:xfrm>
        </p:grpSpPr>
        <p:sp>
          <p:nvSpPr>
            <p:cNvPr id="3" name="矩形 2"/>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1189951" y="659987"/>
            <a:ext cx="3382049" cy="769441"/>
          </a:xfrm>
          <a:prstGeom prst="rect">
            <a:avLst/>
          </a:prstGeom>
        </p:spPr>
        <p:txBody>
          <a:bodyPr wrap="square">
            <a:spAutoFit/>
          </a:bodyPr>
          <a:lstStyle/>
          <a:p>
            <a:pPr algn="ctr" fontAlgn="t"/>
            <a:r>
              <a:rPr lang="en-US" altLang="zh-CN" sz="4400" b="0" i="0" dirty="0" smtClean="0">
                <a:solidFill>
                  <a:schemeClr val="bg1"/>
                </a:solidFill>
                <a:effectLst/>
                <a:latin typeface="方正兰亭粗黑简体" panose="02000000000000000000" pitchFamily="2" charset="-122"/>
                <a:ea typeface="方正兰亭粗黑简体" panose="02000000000000000000" pitchFamily="2" charset="-122"/>
              </a:rPr>
              <a:t>QUESTION</a:t>
            </a:r>
            <a:endParaRPr lang="en-US" altLang="zh-CN" sz="44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nvGrpSpPr>
          <p:cNvPr id="11" name="组合 11"/>
          <p:cNvGrpSpPr/>
          <p:nvPr/>
        </p:nvGrpSpPr>
        <p:grpSpPr>
          <a:xfrm>
            <a:off x="1871591" y="2610815"/>
            <a:ext cx="681375" cy="681375"/>
            <a:chOff x="2866816" y="2504421"/>
            <a:chExt cx="943184" cy="943184"/>
          </a:xfrm>
        </p:grpSpPr>
        <p:grpSp>
          <p:nvGrpSpPr>
            <p:cNvPr id="12" name="组合 10"/>
            <p:cNvGrpSpPr/>
            <p:nvPr/>
          </p:nvGrpSpPr>
          <p:grpSpPr>
            <a:xfrm>
              <a:off x="2866816" y="2504421"/>
              <a:ext cx="943184" cy="943184"/>
              <a:chOff x="3173998" y="2528145"/>
              <a:chExt cx="638355" cy="638355"/>
            </a:xfrm>
          </p:grpSpPr>
          <p:sp>
            <p:nvSpPr>
              <p:cNvPr id="6" name="矩形 5"/>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279524" y="2633671"/>
                <a:ext cx="427302" cy="427302"/>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2976621" y="2546143"/>
              <a:ext cx="723575" cy="809467"/>
            </a:xfrm>
            <a:prstGeom prst="rect">
              <a:avLst/>
            </a:prstGeom>
          </p:spPr>
          <p:txBody>
            <a:bodyPr wrap="square">
              <a:spAutoFit/>
            </a:bodyPr>
            <a:lstStyle/>
            <a:p>
              <a:pPr algn="ctr" fontAlgn="t"/>
              <a:r>
                <a:rPr lang="en-US" altLang="zh-CN" sz="3200" b="0" i="0" dirty="0" smtClean="0">
                  <a:solidFill>
                    <a:schemeClr val="bg1"/>
                  </a:solidFill>
                  <a:effectLst/>
                  <a:latin typeface="方正兰亭粗黑简体" panose="02000000000000000000" pitchFamily="2" charset="-122"/>
                  <a:ea typeface="方正兰亭粗黑简体" panose="02000000000000000000" pitchFamily="2" charset="-122"/>
                </a:rPr>
                <a:t>Q</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35" name="矩形 34"/>
          <p:cNvSpPr/>
          <p:nvPr/>
        </p:nvSpPr>
        <p:spPr>
          <a:xfrm>
            <a:off x="2488041" y="2700074"/>
            <a:ext cx="6391109" cy="572464"/>
          </a:xfrm>
          <a:prstGeom prst="rect">
            <a:avLst/>
          </a:prstGeom>
        </p:spPr>
        <p:txBody>
          <a:bodyPr wrap="none">
            <a:spAutoFit/>
          </a:bodyPr>
          <a:lstStyle/>
          <a:p>
            <a:pPr algn="just">
              <a:lnSpc>
                <a:spcPct val="130000"/>
              </a:lnSpc>
            </a:pPr>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Rational Rose </a:t>
            </a:r>
            <a:r>
              <a:rPr lang="zh-CN" altLang="en-US" sz="2400" b="1" dirty="0" smtClean="0">
                <a:latin typeface="微软雅黑" panose="020B0503020204020204" pitchFamily="34" charset="-122"/>
                <a:ea typeface="微软雅黑" panose="020B0503020204020204" pitchFamily="34" charset="-122"/>
              </a:rPr>
              <a:t>可视化环境由哪几个组成？</a:t>
            </a:r>
            <a:endParaRPr lang="en-US" altLang="zh-CN" sz="2400" b="1" dirty="0">
              <a:latin typeface="微软雅黑" panose="020B0503020204020204" pitchFamily="34" charset="-122"/>
              <a:ea typeface="微软雅黑" panose="020B0503020204020204" pitchFamily="34" charset="-122"/>
            </a:endParaRPr>
          </a:p>
        </p:txBody>
      </p:sp>
      <p:sp>
        <p:nvSpPr>
          <p:cNvPr id="64" name="矩形 63"/>
          <p:cNvSpPr/>
          <p:nvPr/>
        </p:nvSpPr>
        <p:spPr>
          <a:xfrm>
            <a:off x="0" y="6211019"/>
            <a:ext cx="12192001" cy="483079"/>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42" presetClass="entr" presetSubtype="0" fill="hold" nodeType="withEffect">
                                  <p:stCondLst>
                                    <p:cond delay="4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anim calcmode="lin" valueType="num">
                                      <p:cBhvr>
                                        <p:cTn id="11" dur="1000" fill="hold"/>
                                        <p:tgtEl>
                                          <p:spTgt spid="11"/>
                                        </p:tgtEl>
                                        <p:attrNameLst>
                                          <p:attrName>ppt_x</p:attrName>
                                        </p:attrNameLst>
                                      </p:cBhvr>
                                      <p:tavLst>
                                        <p:tav tm="0">
                                          <p:val>
                                            <p:strVal val="#ppt_x"/>
                                          </p:val>
                                        </p:tav>
                                        <p:tav tm="100000">
                                          <p:val>
                                            <p:strVal val="#ppt_x"/>
                                          </p:val>
                                        </p:tav>
                                      </p:tavLst>
                                    </p:anim>
                                    <p:anim calcmode="lin" valueType="num">
                                      <p:cBhvr>
                                        <p:cTn id="12" dur="1000" fill="hold"/>
                                        <p:tgtEl>
                                          <p:spTgt spid="11"/>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130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1000"/>
                                        <p:tgtEl>
                                          <p:spTgt spid="35"/>
                                        </p:tgtEl>
                                      </p:cBhvr>
                                    </p:animEffect>
                                    <p:anim calcmode="lin" valueType="num">
                                      <p:cBhvr>
                                        <p:cTn id="16" dur="1000" fill="hold"/>
                                        <p:tgtEl>
                                          <p:spTgt spid="35"/>
                                        </p:tgtEl>
                                        <p:attrNameLst>
                                          <p:attrName>ppt_x</p:attrName>
                                        </p:attrNameLst>
                                      </p:cBhvr>
                                      <p:tavLst>
                                        <p:tav tm="0">
                                          <p:val>
                                            <p:strVal val="#ppt_x"/>
                                          </p:val>
                                        </p:tav>
                                        <p:tav tm="100000">
                                          <p:val>
                                            <p:strVal val="#ppt_x"/>
                                          </p:val>
                                        </p:tav>
                                      </p:tavLst>
                                    </p:anim>
                                    <p:anim calcmode="lin" valueType="num">
                                      <p:cBhvr>
                                        <p:cTn id="17"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949663" y="454844"/>
            <a:ext cx="3933646" cy="879895"/>
            <a:chOff x="914152" y="570254"/>
            <a:chExt cx="3933646" cy="879895"/>
          </a:xfrm>
        </p:grpSpPr>
        <p:sp>
          <p:nvSpPr>
            <p:cNvPr id="3" name="矩形 2"/>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1189951" y="659987"/>
            <a:ext cx="3382049" cy="584775"/>
          </a:xfrm>
          <a:prstGeom prst="rect">
            <a:avLst/>
          </a:prstGeom>
        </p:spPr>
        <p:txBody>
          <a:bodyPr wrap="square">
            <a:spAutoFit/>
          </a:bodyPr>
          <a:lstStyle/>
          <a:p>
            <a:pPr algn="ctr" fontAlgn="t"/>
            <a:r>
              <a:rPr lang="zh-CN" altLang="en-US" sz="3200" b="0" i="0" dirty="0" smtClean="0">
                <a:solidFill>
                  <a:schemeClr val="bg1"/>
                </a:solidFill>
                <a:effectLst/>
                <a:latin typeface="方正兰亭粗黑简体" panose="02000000000000000000" pitchFamily="2" charset="-122"/>
                <a:ea typeface="方正兰亭粗黑简体" panose="02000000000000000000" pitchFamily="2" charset="-122"/>
              </a:rPr>
              <a:t>浏览器</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sp>
        <p:nvSpPr>
          <p:cNvPr id="64" name="矩形 63"/>
          <p:cNvSpPr/>
          <p:nvPr/>
        </p:nvSpPr>
        <p:spPr>
          <a:xfrm>
            <a:off x="0" y="6211019"/>
            <a:ext cx="12192001" cy="483079"/>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22" name="Picture 2"/>
          <p:cNvPicPr>
            <a:picLocks noChangeAspect="1" noChangeArrowheads="1"/>
          </p:cNvPicPr>
          <p:nvPr/>
        </p:nvPicPr>
        <p:blipFill>
          <a:blip r:embed="rId1"/>
          <a:srcRect/>
          <a:stretch>
            <a:fillRect/>
          </a:stretch>
        </p:blipFill>
        <p:spPr bwMode="auto">
          <a:xfrm>
            <a:off x="6678274" y="137373"/>
            <a:ext cx="3895725" cy="5819775"/>
          </a:xfrm>
          <a:prstGeom prst="rect">
            <a:avLst/>
          </a:prstGeom>
          <a:noFill/>
          <a:ln w="9525">
            <a:noFill/>
            <a:miter lim="800000"/>
            <a:headEnd/>
            <a:tailEnd/>
          </a:ln>
          <a:effectLst/>
        </p:spPr>
      </p:pic>
      <p:sp>
        <p:nvSpPr>
          <p:cNvPr id="55" name="TextBox 54"/>
          <p:cNvSpPr txBox="1"/>
          <p:nvPr/>
        </p:nvSpPr>
        <p:spPr>
          <a:xfrm>
            <a:off x="692458" y="1846555"/>
            <a:ext cx="4927107" cy="1200329"/>
          </a:xfrm>
          <a:prstGeom prst="rect">
            <a:avLst/>
          </a:prstGeom>
          <a:noFill/>
        </p:spPr>
        <p:txBody>
          <a:bodyPr wrap="square" rtlCol="0">
            <a:spAutoFit/>
          </a:bodyPr>
          <a:lstStyle/>
          <a:p>
            <a:r>
              <a:rPr lang="zh-CN" altLang="en-US" dirty="0" smtClean="0"/>
              <a:t>包含</a:t>
            </a:r>
            <a:r>
              <a:rPr lang="en-US" altLang="zh-CN" dirty="0" smtClean="0"/>
              <a:t>Use Case View(</a:t>
            </a:r>
            <a:r>
              <a:rPr lang="zh-CN" altLang="en-US" dirty="0" smtClean="0"/>
              <a:t>用例试图</a:t>
            </a:r>
            <a:r>
              <a:rPr lang="en-US" altLang="zh-CN" dirty="0" smtClean="0"/>
              <a:t>)</a:t>
            </a:r>
            <a:r>
              <a:rPr lang="zh-CN" altLang="en-US" dirty="0" smtClean="0"/>
              <a:t>，</a:t>
            </a:r>
            <a:r>
              <a:rPr lang="en-US" altLang="zh-CN" dirty="0" smtClean="0"/>
              <a:t>Logical view</a:t>
            </a:r>
            <a:r>
              <a:rPr lang="zh-CN" altLang="en-US" dirty="0" smtClean="0"/>
              <a:t>（逻辑视图），</a:t>
            </a:r>
            <a:r>
              <a:rPr lang="en-US" altLang="zh-CN" dirty="0" smtClean="0"/>
              <a:t>Component view</a:t>
            </a:r>
            <a:r>
              <a:rPr lang="zh-CN" altLang="en-US" dirty="0" smtClean="0"/>
              <a:t>（组件视图）和</a:t>
            </a:r>
            <a:r>
              <a:rPr lang="en-US" altLang="zh-CN" dirty="0" smtClean="0"/>
              <a:t>Deploy View</a:t>
            </a:r>
            <a:r>
              <a:rPr lang="zh-CN" altLang="en-US" dirty="0" smtClean="0"/>
              <a:t>（部署视图）。单击视图右键，就可以看到包含的模型元素。</a:t>
            </a:r>
            <a:endParaRPr lang="zh-CN" altLang="en-US" dirty="0"/>
          </a:p>
        </p:txBody>
      </p:sp>
      <p:sp>
        <p:nvSpPr>
          <p:cNvPr id="56" name="TextBox 55"/>
          <p:cNvSpPr txBox="1"/>
          <p:nvPr/>
        </p:nvSpPr>
        <p:spPr>
          <a:xfrm>
            <a:off x="892483" y="3170530"/>
            <a:ext cx="4927107" cy="2862322"/>
          </a:xfrm>
          <a:prstGeom prst="rect">
            <a:avLst/>
          </a:prstGeom>
          <a:noFill/>
        </p:spPr>
        <p:txBody>
          <a:bodyPr wrap="square" rtlCol="0">
            <a:spAutoFit/>
          </a:bodyPr>
          <a:lstStyle/>
          <a:p>
            <a:r>
              <a:rPr lang="en-US" altLang="zh-CN" dirty="0" smtClean="0"/>
              <a:t>Rational Rose</a:t>
            </a:r>
            <a:r>
              <a:rPr lang="zh-CN" altLang="en-US" dirty="0" smtClean="0"/>
              <a:t>支持的图：</a:t>
            </a:r>
            <a:endParaRPr lang="en-US" altLang="zh-CN" dirty="0" smtClean="0"/>
          </a:p>
          <a:p>
            <a:r>
              <a:rPr lang="en-US" altLang="zh-CN" dirty="0" smtClean="0"/>
              <a:t>           Use Case Diagram           </a:t>
            </a:r>
            <a:r>
              <a:rPr lang="zh-CN" altLang="en-US" dirty="0" smtClean="0"/>
              <a:t>用例图</a:t>
            </a:r>
            <a:endParaRPr lang="en-US" altLang="zh-CN" dirty="0" smtClean="0"/>
          </a:p>
          <a:p>
            <a:r>
              <a:rPr lang="en-US" altLang="zh-CN" dirty="0" smtClean="0"/>
              <a:t>           Class Diagram                  </a:t>
            </a:r>
            <a:r>
              <a:rPr lang="zh-CN" altLang="en-US" dirty="0" smtClean="0"/>
              <a:t>类图</a:t>
            </a:r>
            <a:endParaRPr lang="en-US" altLang="zh-CN" dirty="0" smtClean="0"/>
          </a:p>
          <a:p>
            <a:r>
              <a:rPr lang="en-US" altLang="zh-CN" dirty="0" smtClean="0"/>
              <a:t>           Collaboration Diagram     </a:t>
            </a:r>
            <a:r>
              <a:rPr lang="zh-CN" altLang="en-US" dirty="0" smtClean="0"/>
              <a:t>协作图</a:t>
            </a:r>
            <a:endParaRPr lang="en-US" altLang="zh-CN" dirty="0" smtClean="0"/>
          </a:p>
          <a:p>
            <a:r>
              <a:rPr lang="en-US" altLang="zh-CN" dirty="0" smtClean="0"/>
              <a:t>           Component Diagram        </a:t>
            </a:r>
            <a:r>
              <a:rPr lang="zh-CN" altLang="en-US" dirty="0" smtClean="0"/>
              <a:t>构件图</a:t>
            </a:r>
            <a:endParaRPr lang="en-US" altLang="zh-CN" dirty="0" smtClean="0"/>
          </a:p>
          <a:p>
            <a:r>
              <a:rPr lang="en-US" altLang="zh-CN" dirty="0" smtClean="0"/>
              <a:t>           Deployment Diagram       </a:t>
            </a:r>
            <a:r>
              <a:rPr lang="zh-CN" altLang="en-US" dirty="0" smtClean="0"/>
              <a:t>部署图</a:t>
            </a:r>
            <a:endParaRPr lang="en-US" altLang="zh-CN" dirty="0" smtClean="0"/>
          </a:p>
          <a:p>
            <a:r>
              <a:rPr lang="en-US" altLang="zh-CN" dirty="0" smtClean="0"/>
              <a:t>           Sequence Diagram           </a:t>
            </a:r>
            <a:r>
              <a:rPr lang="zh-CN" altLang="en-US" dirty="0" smtClean="0"/>
              <a:t>序列图</a:t>
            </a:r>
            <a:endParaRPr lang="en-US" altLang="zh-CN" dirty="0" smtClean="0"/>
          </a:p>
          <a:p>
            <a:r>
              <a:rPr lang="en-US" altLang="zh-CN" dirty="0" smtClean="0"/>
              <a:t>           </a:t>
            </a:r>
            <a:r>
              <a:rPr lang="en-US" altLang="zh-CN" dirty="0" err="1" smtClean="0"/>
              <a:t>Statechart</a:t>
            </a:r>
            <a:r>
              <a:rPr lang="en-US" altLang="zh-CN" dirty="0" smtClean="0"/>
              <a:t> Diagram          </a:t>
            </a:r>
            <a:r>
              <a:rPr lang="zh-CN" altLang="en-US" dirty="0" smtClean="0"/>
              <a:t>状态图</a:t>
            </a:r>
            <a:endParaRPr lang="en-US" altLang="zh-CN" dirty="0" smtClean="0"/>
          </a:p>
          <a:p>
            <a:r>
              <a:rPr lang="en-US" altLang="zh-CN" dirty="0" smtClean="0"/>
              <a:t>            Activity Diagram              </a:t>
            </a:r>
            <a:r>
              <a:rPr lang="zh-CN" altLang="en-US" dirty="0" smtClean="0"/>
              <a:t>活动图</a:t>
            </a:r>
            <a:endParaRPr lang="en-US" altLang="zh-CN" dirty="0" smtClean="0"/>
          </a:p>
          <a:p>
            <a:r>
              <a:rPr lang="en-US" altLang="zh-CN" dirty="0" smtClean="0"/>
              <a:t>           </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7"/>
          <p:cNvGrpSpPr/>
          <p:nvPr/>
        </p:nvGrpSpPr>
        <p:grpSpPr>
          <a:xfrm>
            <a:off x="949663" y="454844"/>
            <a:ext cx="3933646" cy="879895"/>
            <a:chOff x="914152" y="570254"/>
            <a:chExt cx="3933646" cy="879895"/>
          </a:xfrm>
        </p:grpSpPr>
        <p:sp>
          <p:nvSpPr>
            <p:cNvPr id="3" name="矩形 2"/>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1189951" y="659987"/>
            <a:ext cx="3382049" cy="584775"/>
          </a:xfrm>
          <a:prstGeom prst="rect">
            <a:avLst/>
          </a:prstGeom>
        </p:spPr>
        <p:txBody>
          <a:bodyPr wrap="square">
            <a:spAutoFit/>
          </a:bodyPr>
          <a:lstStyle/>
          <a:p>
            <a:pPr algn="ctr" fontAlgn="t"/>
            <a:r>
              <a:rPr lang="zh-CN" altLang="en-US" sz="3200" b="0" i="0" dirty="0" smtClean="0">
                <a:solidFill>
                  <a:schemeClr val="bg1"/>
                </a:solidFill>
                <a:effectLst/>
                <a:latin typeface="方正兰亭粗黑简体" panose="02000000000000000000" pitchFamily="2" charset="-122"/>
                <a:ea typeface="方正兰亭粗黑简体" panose="02000000000000000000" pitchFamily="2" charset="-122"/>
              </a:rPr>
              <a:t>框图窗口</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sp>
        <p:nvSpPr>
          <p:cNvPr id="64" name="矩形 63"/>
          <p:cNvSpPr/>
          <p:nvPr/>
        </p:nvSpPr>
        <p:spPr>
          <a:xfrm>
            <a:off x="0" y="6211019"/>
            <a:ext cx="12192001" cy="483079"/>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TextBox 54"/>
          <p:cNvSpPr txBox="1"/>
          <p:nvPr/>
        </p:nvSpPr>
        <p:spPr>
          <a:xfrm>
            <a:off x="530533" y="2018005"/>
            <a:ext cx="4927107" cy="646331"/>
          </a:xfrm>
          <a:prstGeom prst="rect">
            <a:avLst/>
          </a:prstGeom>
          <a:noFill/>
        </p:spPr>
        <p:txBody>
          <a:bodyPr wrap="square" rtlCol="0">
            <a:spAutoFit/>
          </a:bodyPr>
          <a:lstStyle/>
          <a:p>
            <a:r>
              <a:rPr lang="zh-CN" altLang="en-US" dirty="0" smtClean="0"/>
              <a:t>可以浏览模型中一个或者多个</a:t>
            </a:r>
            <a:r>
              <a:rPr lang="en-US" altLang="zh-CN" dirty="0" smtClean="0"/>
              <a:t>UML</a:t>
            </a:r>
            <a:r>
              <a:rPr lang="zh-CN" altLang="en-US" dirty="0" smtClean="0"/>
              <a:t>模型，其中元素改变的时候，</a:t>
            </a:r>
            <a:r>
              <a:rPr lang="en-US" altLang="zh-CN" dirty="0" smtClean="0"/>
              <a:t>Rose</a:t>
            </a:r>
            <a:r>
              <a:rPr lang="zh-CN" altLang="en-US" dirty="0" smtClean="0"/>
              <a:t>自动更新浏览器。</a:t>
            </a:r>
            <a:endParaRPr lang="zh-CN" altLang="en-US" dirty="0"/>
          </a:p>
        </p:txBody>
      </p:sp>
      <p:pic>
        <p:nvPicPr>
          <p:cNvPr id="6146" name="Picture 2"/>
          <p:cNvPicPr>
            <a:picLocks noChangeAspect="1" noChangeArrowheads="1"/>
          </p:cNvPicPr>
          <p:nvPr/>
        </p:nvPicPr>
        <p:blipFill>
          <a:blip r:embed="rId1"/>
          <a:srcRect/>
          <a:stretch>
            <a:fillRect/>
          </a:stretch>
        </p:blipFill>
        <p:spPr bwMode="auto">
          <a:xfrm>
            <a:off x="5316537" y="1505697"/>
            <a:ext cx="6694488" cy="4218828"/>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7"/>
          <p:cNvGrpSpPr/>
          <p:nvPr/>
        </p:nvGrpSpPr>
        <p:grpSpPr>
          <a:xfrm>
            <a:off x="949663" y="454844"/>
            <a:ext cx="3933646" cy="879895"/>
            <a:chOff x="914152" y="570254"/>
            <a:chExt cx="3933646" cy="879895"/>
          </a:xfrm>
        </p:grpSpPr>
        <p:sp>
          <p:nvSpPr>
            <p:cNvPr id="3" name="矩形 2"/>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1189951" y="659987"/>
            <a:ext cx="3382049" cy="584775"/>
          </a:xfrm>
          <a:prstGeom prst="rect">
            <a:avLst/>
          </a:prstGeom>
        </p:spPr>
        <p:txBody>
          <a:bodyPr wrap="square">
            <a:spAutoFit/>
          </a:bodyPr>
          <a:lstStyle/>
          <a:p>
            <a:pPr algn="ctr" fontAlgn="t"/>
            <a:r>
              <a:rPr lang="zh-CN" altLang="en-US" sz="3200" b="0" i="0" dirty="0" smtClean="0">
                <a:solidFill>
                  <a:schemeClr val="bg1"/>
                </a:solidFill>
                <a:effectLst/>
                <a:latin typeface="方正兰亭粗黑简体" panose="02000000000000000000" pitchFamily="2" charset="-122"/>
                <a:ea typeface="方正兰亭粗黑简体" panose="02000000000000000000" pitchFamily="2" charset="-122"/>
              </a:rPr>
              <a:t>工具栏</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sp>
        <p:nvSpPr>
          <p:cNvPr id="64" name="矩形 63"/>
          <p:cNvSpPr/>
          <p:nvPr/>
        </p:nvSpPr>
        <p:spPr>
          <a:xfrm>
            <a:off x="0" y="6211019"/>
            <a:ext cx="12192001" cy="483079"/>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2946" name="Picture 2"/>
          <p:cNvPicPr>
            <a:picLocks noChangeAspect="1" noChangeArrowheads="1"/>
          </p:cNvPicPr>
          <p:nvPr/>
        </p:nvPicPr>
        <p:blipFill>
          <a:blip r:embed="rId1"/>
          <a:srcRect/>
          <a:stretch>
            <a:fillRect/>
          </a:stretch>
        </p:blipFill>
        <p:spPr bwMode="auto">
          <a:xfrm>
            <a:off x="400050" y="2814638"/>
            <a:ext cx="10534650" cy="690562"/>
          </a:xfrm>
          <a:prstGeom prst="rect">
            <a:avLst/>
          </a:prstGeom>
          <a:noFill/>
          <a:ln w="9525">
            <a:noFill/>
            <a:miter lim="800000"/>
            <a:headEnd/>
            <a:tailEnd/>
          </a:ln>
          <a:effectLst/>
        </p:spPr>
      </p:pic>
      <p:cxnSp>
        <p:nvCxnSpPr>
          <p:cNvPr id="12" name="直接箭头连接符 11"/>
          <p:cNvCxnSpPr/>
          <p:nvPr/>
        </p:nvCxnSpPr>
        <p:spPr>
          <a:xfrm rot="16200000" flipV="1">
            <a:off x="161927" y="3733801"/>
            <a:ext cx="904873" cy="285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6" name="TextBox 15"/>
          <p:cNvSpPr txBox="1"/>
          <p:nvPr/>
        </p:nvSpPr>
        <p:spPr>
          <a:xfrm>
            <a:off x="247650" y="4248150"/>
            <a:ext cx="723900" cy="369332"/>
          </a:xfrm>
          <a:prstGeom prst="rect">
            <a:avLst/>
          </a:prstGeom>
          <a:noFill/>
        </p:spPr>
        <p:txBody>
          <a:bodyPr wrap="square" rtlCol="0">
            <a:spAutoFit/>
          </a:bodyPr>
          <a:lstStyle/>
          <a:p>
            <a:r>
              <a:rPr lang="zh-CN" altLang="en-US" dirty="0" smtClean="0"/>
              <a:t>新建</a:t>
            </a:r>
            <a:endParaRPr lang="zh-CN" altLang="en-US" dirty="0"/>
          </a:p>
        </p:txBody>
      </p:sp>
      <p:cxnSp>
        <p:nvCxnSpPr>
          <p:cNvPr id="17" name="直接箭头连接符 16"/>
          <p:cNvCxnSpPr/>
          <p:nvPr/>
        </p:nvCxnSpPr>
        <p:spPr>
          <a:xfrm rot="16200000" flipV="1">
            <a:off x="723902" y="3724276"/>
            <a:ext cx="904873" cy="285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809625" y="4238625"/>
            <a:ext cx="723900" cy="369332"/>
          </a:xfrm>
          <a:prstGeom prst="rect">
            <a:avLst/>
          </a:prstGeom>
          <a:noFill/>
        </p:spPr>
        <p:txBody>
          <a:bodyPr wrap="square" rtlCol="0">
            <a:spAutoFit/>
          </a:bodyPr>
          <a:lstStyle/>
          <a:p>
            <a:r>
              <a:rPr lang="zh-CN" altLang="en-US" dirty="0" smtClean="0"/>
              <a:t>打开</a:t>
            </a:r>
            <a:endParaRPr lang="zh-CN" altLang="en-US" dirty="0"/>
          </a:p>
        </p:txBody>
      </p:sp>
      <p:cxnSp>
        <p:nvCxnSpPr>
          <p:cNvPr id="19" name="直接箭头连接符 18"/>
          <p:cNvCxnSpPr/>
          <p:nvPr/>
        </p:nvCxnSpPr>
        <p:spPr>
          <a:xfrm rot="16200000" flipV="1">
            <a:off x="1257302" y="3733801"/>
            <a:ext cx="904873" cy="285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0" name="TextBox 19"/>
          <p:cNvSpPr txBox="1"/>
          <p:nvPr/>
        </p:nvSpPr>
        <p:spPr>
          <a:xfrm>
            <a:off x="1343025" y="4248150"/>
            <a:ext cx="723900" cy="369332"/>
          </a:xfrm>
          <a:prstGeom prst="rect">
            <a:avLst/>
          </a:prstGeom>
          <a:noFill/>
        </p:spPr>
        <p:txBody>
          <a:bodyPr wrap="square" rtlCol="0">
            <a:spAutoFit/>
          </a:bodyPr>
          <a:lstStyle/>
          <a:p>
            <a:r>
              <a:rPr lang="zh-CN" altLang="en-US" dirty="0" smtClean="0"/>
              <a:t>保存</a:t>
            </a:r>
            <a:endParaRPr lang="zh-CN" altLang="en-US" dirty="0"/>
          </a:p>
        </p:txBody>
      </p:sp>
      <p:cxnSp>
        <p:nvCxnSpPr>
          <p:cNvPr id="21" name="直接箭头连接符 20"/>
          <p:cNvCxnSpPr/>
          <p:nvPr/>
        </p:nvCxnSpPr>
        <p:spPr>
          <a:xfrm rot="16200000" flipV="1">
            <a:off x="1809752" y="3810001"/>
            <a:ext cx="904873" cy="285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2" name="TextBox 21"/>
          <p:cNvSpPr txBox="1"/>
          <p:nvPr/>
        </p:nvSpPr>
        <p:spPr>
          <a:xfrm>
            <a:off x="1895475" y="4324350"/>
            <a:ext cx="723900" cy="369332"/>
          </a:xfrm>
          <a:prstGeom prst="rect">
            <a:avLst/>
          </a:prstGeom>
          <a:noFill/>
        </p:spPr>
        <p:txBody>
          <a:bodyPr wrap="square" rtlCol="0">
            <a:spAutoFit/>
          </a:bodyPr>
          <a:lstStyle/>
          <a:p>
            <a:r>
              <a:rPr lang="zh-CN" altLang="en-US" dirty="0" smtClean="0"/>
              <a:t>剪切</a:t>
            </a:r>
            <a:endParaRPr lang="zh-CN" altLang="en-US" dirty="0"/>
          </a:p>
        </p:txBody>
      </p:sp>
      <p:cxnSp>
        <p:nvCxnSpPr>
          <p:cNvPr id="23" name="直接箭头连接符 22"/>
          <p:cNvCxnSpPr/>
          <p:nvPr/>
        </p:nvCxnSpPr>
        <p:spPr>
          <a:xfrm rot="16200000" flipV="1">
            <a:off x="2362202" y="3819526"/>
            <a:ext cx="904873" cy="285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4" name="TextBox 23"/>
          <p:cNvSpPr txBox="1"/>
          <p:nvPr/>
        </p:nvSpPr>
        <p:spPr>
          <a:xfrm>
            <a:off x="2447925" y="4333875"/>
            <a:ext cx="723900" cy="369332"/>
          </a:xfrm>
          <a:prstGeom prst="rect">
            <a:avLst/>
          </a:prstGeom>
          <a:noFill/>
        </p:spPr>
        <p:txBody>
          <a:bodyPr wrap="square" rtlCol="0">
            <a:spAutoFit/>
          </a:bodyPr>
          <a:lstStyle/>
          <a:p>
            <a:r>
              <a:rPr lang="zh-CN" altLang="en-US" dirty="0" smtClean="0"/>
              <a:t>复制</a:t>
            </a:r>
            <a:endParaRPr lang="zh-CN" altLang="en-US" dirty="0"/>
          </a:p>
        </p:txBody>
      </p:sp>
      <p:cxnSp>
        <p:nvCxnSpPr>
          <p:cNvPr id="25" name="直接箭头连接符 24"/>
          <p:cNvCxnSpPr/>
          <p:nvPr/>
        </p:nvCxnSpPr>
        <p:spPr>
          <a:xfrm rot="16200000" flipV="1">
            <a:off x="2824163" y="3729037"/>
            <a:ext cx="981076" cy="19050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6" name="TextBox 25"/>
          <p:cNvSpPr txBox="1"/>
          <p:nvPr/>
        </p:nvSpPr>
        <p:spPr>
          <a:xfrm>
            <a:off x="3028950" y="4362450"/>
            <a:ext cx="723900" cy="369332"/>
          </a:xfrm>
          <a:prstGeom prst="rect">
            <a:avLst/>
          </a:prstGeom>
          <a:noFill/>
        </p:spPr>
        <p:txBody>
          <a:bodyPr wrap="square" rtlCol="0">
            <a:spAutoFit/>
          </a:bodyPr>
          <a:lstStyle/>
          <a:p>
            <a:r>
              <a:rPr lang="zh-CN" altLang="en-US" dirty="0" smtClean="0"/>
              <a:t>粘贴</a:t>
            </a:r>
            <a:endParaRPr lang="zh-CN" altLang="en-US" dirty="0"/>
          </a:p>
        </p:txBody>
      </p:sp>
      <p:cxnSp>
        <p:nvCxnSpPr>
          <p:cNvPr id="28" name="直接箭头连接符 27"/>
          <p:cNvCxnSpPr/>
          <p:nvPr/>
        </p:nvCxnSpPr>
        <p:spPr>
          <a:xfrm rot="16200000" flipV="1">
            <a:off x="3457577" y="3800476"/>
            <a:ext cx="904873" cy="285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9" name="TextBox 28"/>
          <p:cNvSpPr txBox="1"/>
          <p:nvPr/>
        </p:nvSpPr>
        <p:spPr>
          <a:xfrm>
            <a:off x="3543300" y="4314825"/>
            <a:ext cx="723900" cy="369332"/>
          </a:xfrm>
          <a:prstGeom prst="rect">
            <a:avLst/>
          </a:prstGeom>
          <a:noFill/>
        </p:spPr>
        <p:txBody>
          <a:bodyPr wrap="square" rtlCol="0">
            <a:spAutoFit/>
          </a:bodyPr>
          <a:lstStyle/>
          <a:p>
            <a:r>
              <a:rPr lang="zh-CN" altLang="en-US" dirty="0" smtClean="0"/>
              <a:t>打印</a:t>
            </a:r>
            <a:endParaRPr lang="zh-CN" altLang="en-US" dirty="0"/>
          </a:p>
        </p:txBody>
      </p:sp>
      <p:cxnSp>
        <p:nvCxnSpPr>
          <p:cNvPr id="30" name="直接箭头连接符 29"/>
          <p:cNvCxnSpPr/>
          <p:nvPr/>
        </p:nvCxnSpPr>
        <p:spPr>
          <a:xfrm rot="5400000">
            <a:off x="4029076" y="2524125"/>
            <a:ext cx="847725" cy="285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1" name="TextBox 30"/>
          <p:cNvSpPr txBox="1"/>
          <p:nvPr/>
        </p:nvSpPr>
        <p:spPr>
          <a:xfrm>
            <a:off x="5724525" y="1504950"/>
            <a:ext cx="723900" cy="923330"/>
          </a:xfrm>
          <a:prstGeom prst="rect">
            <a:avLst/>
          </a:prstGeom>
          <a:noFill/>
        </p:spPr>
        <p:txBody>
          <a:bodyPr wrap="square" rtlCol="0">
            <a:spAutoFit/>
          </a:bodyPr>
          <a:lstStyle/>
          <a:p>
            <a:r>
              <a:rPr lang="zh-CN" altLang="en-US" dirty="0" smtClean="0"/>
              <a:t>浏览交互图</a:t>
            </a:r>
            <a:endParaRPr lang="zh-CN" altLang="en-US" dirty="0"/>
          </a:p>
        </p:txBody>
      </p:sp>
      <p:cxnSp>
        <p:nvCxnSpPr>
          <p:cNvPr id="34" name="直接箭头连接符 33"/>
          <p:cNvCxnSpPr/>
          <p:nvPr/>
        </p:nvCxnSpPr>
        <p:spPr>
          <a:xfrm rot="16200000" flipV="1">
            <a:off x="4505327" y="3829051"/>
            <a:ext cx="904873" cy="285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5" name="TextBox 34"/>
          <p:cNvSpPr txBox="1"/>
          <p:nvPr/>
        </p:nvSpPr>
        <p:spPr>
          <a:xfrm>
            <a:off x="4591050" y="4343400"/>
            <a:ext cx="723900" cy="646331"/>
          </a:xfrm>
          <a:prstGeom prst="rect">
            <a:avLst/>
          </a:prstGeom>
          <a:noFill/>
        </p:spPr>
        <p:txBody>
          <a:bodyPr wrap="square" rtlCol="0">
            <a:spAutoFit/>
          </a:bodyPr>
          <a:lstStyle/>
          <a:p>
            <a:r>
              <a:rPr lang="zh-CN" altLang="en-US" dirty="0" smtClean="0"/>
              <a:t>浏览文档</a:t>
            </a:r>
            <a:endParaRPr lang="zh-CN" altLang="en-US" dirty="0"/>
          </a:p>
        </p:txBody>
      </p:sp>
      <p:cxnSp>
        <p:nvCxnSpPr>
          <p:cNvPr id="36" name="直接箭头连接符 35"/>
          <p:cNvCxnSpPr/>
          <p:nvPr/>
        </p:nvCxnSpPr>
        <p:spPr>
          <a:xfrm rot="16200000" flipV="1">
            <a:off x="5114927" y="3867151"/>
            <a:ext cx="904873" cy="285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7" name="TextBox 36"/>
          <p:cNvSpPr txBox="1"/>
          <p:nvPr/>
        </p:nvSpPr>
        <p:spPr>
          <a:xfrm>
            <a:off x="5200650" y="4381500"/>
            <a:ext cx="723900" cy="646331"/>
          </a:xfrm>
          <a:prstGeom prst="rect">
            <a:avLst/>
          </a:prstGeom>
          <a:noFill/>
        </p:spPr>
        <p:txBody>
          <a:bodyPr wrap="square" rtlCol="0">
            <a:spAutoFit/>
          </a:bodyPr>
          <a:lstStyle/>
          <a:p>
            <a:r>
              <a:rPr lang="zh-CN" altLang="en-US" dirty="0" smtClean="0"/>
              <a:t>浏览类图</a:t>
            </a:r>
            <a:endParaRPr lang="zh-CN" altLang="en-US" dirty="0"/>
          </a:p>
        </p:txBody>
      </p:sp>
      <p:cxnSp>
        <p:nvCxnSpPr>
          <p:cNvPr id="38" name="直接箭头连接符 37"/>
          <p:cNvCxnSpPr/>
          <p:nvPr/>
        </p:nvCxnSpPr>
        <p:spPr>
          <a:xfrm rot="5400000">
            <a:off x="5543551" y="2647950"/>
            <a:ext cx="847725" cy="285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9" name="TextBox 38"/>
          <p:cNvSpPr txBox="1"/>
          <p:nvPr/>
        </p:nvSpPr>
        <p:spPr>
          <a:xfrm>
            <a:off x="4114800" y="1562100"/>
            <a:ext cx="723900" cy="923330"/>
          </a:xfrm>
          <a:prstGeom prst="rect">
            <a:avLst/>
          </a:prstGeom>
          <a:noFill/>
        </p:spPr>
        <p:txBody>
          <a:bodyPr wrap="square" rtlCol="0">
            <a:spAutoFit/>
          </a:bodyPr>
          <a:lstStyle/>
          <a:p>
            <a:r>
              <a:rPr lang="zh-CN" altLang="en-US" dirty="0" smtClean="0"/>
              <a:t>内容感知帮助</a:t>
            </a:r>
            <a:endParaRPr lang="zh-CN" altLang="en-US" dirty="0"/>
          </a:p>
        </p:txBody>
      </p:sp>
      <p:cxnSp>
        <p:nvCxnSpPr>
          <p:cNvPr id="42" name="直接箭头连接符 41"/>
          <p:cNvCxnSpPr/>
          <p:nvPr/>
        </p:nvCxnSpPr>
        <p:spPr>
          <a:xfrm rot="16200000" flipV="1">
            <a:off x="6019802" y="3752851"/>
            <a:ext cx="904873" cy="285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43" name="TextBox 42"/>
          <p:cNvSpPr txBox="1"/>
          <p:nvPr/>
        </p:nvSpPr>
        <p:spPr>
          <a:xfrm>
            <a:off x="6105525" y="4267200"/>
            <a:ext cx="723900" cy="923330"/>
          </a:xfrm>
          <a:prstGeom prst="rect">
            <a:avLst/>
          </a:prstGeom>
          <a:noFill/>
        </p:spPr>
        <p:txBody>
          <a:bodyPr wrap="square" rtlCol="0">
            <a:spAutoFit/>
          </a:bodyPr>
          <a:lstStyle/>
          <a:p>
            <a:r>
              <a:rPr lang="zh-CN" altLang="en-US" dirty="0" smtClean="0"/>
              <a:t>浏览组件图</a:t>
            </a:r>
            <a:endParaRPr lang="zh-CN" altLang="en-US" dirty="0"/>
          </a:p>
        </p:txBody>
      </p:sp>
      <p:cxnSp>
        <p:nvCxnSpPr>
          <p:cNvPr id="44" name="直接箭头连接符 43"/>
          <p:cNvCxnSpPr/>
          <p:nvPr/>
        </p:nvCxnSpPr>
        <p:spPr>
          <a:xfrm rot="16200000" flipV="1">
            <a:off x="6467477" y="3810001"/>
            <a:ext cx="904873" cy="285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45" name="TextBox 44"/>
          <p:cNvSpPr txBox="1"/>
          <p:nvPr/>
        </p:nvSpPr>
        <p:spPr>
          <a:xfrm>
            <a:off x="6705600" y="4314825"/>
            <a:ext cx="723900" cy="923330"/>
          </a:xfrm>
          <a:prstGeom prst="rect">
            <a:avLst/>
          </a:prstGeom>
          <a:noFill/>
        </p:spPr>
        <p:txBody>
          <a:bodyPr wrap="square" rtlCol="0">
            <a:spAutoFit/>
          </a:bodyPr>
          <a:lstStyle/>
          <a:p>
            <a:r>
              <a:rPr lang="zh-CN" altLang="en-US" dirty="0" smtClean="0"/>
              <a:t>浏览状态图</a:t>
            </a:r>
            <a:endParaRPr lang="zh-CN" altLang="en-US" dirty="0"/>
          </a:p>
        </p:txBody>
      </p:sp>
      <p:sp>
        <p:nvSpPr>
          <p:cNvPr id="46" name="TextBox 45"/>
          <p:cNvSpPr txBox="1"/>
          <p:nvPr/>
        </p:nvSpPr>
        <p:spPr>
          <a:xfrm>
            <a:off x="7096125" y="1409700"/>
            <a:ext cx="723900" cy="923330"/>
          </a:xfrm>
          <a:prstGeom prst="rect">
            <a:avLst/>
          </a:prstGeom>
          <a:noFill/>
        </p:spPr>
        <p:txBody>
          <a:bodyPr wrap="square" rtlCol="0">
            <a:spAutoFit/>
          </a:bodyPr>
          <a:lstStyle/>
          <a:p>
            <a:r>
              <a:rPr lang="zh-CN" altLang="en-US" dirty="0" smtClean="0"/>
              <a:t>浏览拓扑图</a:t>
            </a:r>
            <a:endParaRPr lang="zh-CN" altLang="en-US" dirty="0"/>
          </a:p>
        </p:txBody>
      </p:sp>
      <p:cxnSp>
        <p:nvCxnSpPr>
          <p:cNvPr id="47" name="直接箭头连接符 46"/>
          <p:cNvCxnSpPr/>
          <p:nvPr/>
        </p:nvCxnSpPr>
        <p:spPr>
          <a:xfrm rot="5400000">
            <a:off x="6915151" y="2552700"/>
            <a:ext cx="847725" cy="285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48" name="直接箭头连接符 47"/>
          <p:cNvCxnSpPr/>
          <p:nvPr/>
        </p:nvCxnSpPr>
        <p:spPr>
          <a:xfrm rot="16200000" flipV="1">
            <a:off x="7667627" y="3790951"/>
            <a:ext cx="904873" cy="285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49" name="TextBox 48"/>
          <p:cNvSpPr txBox="1"/>
          <p:nvPr/>
        </p:nvSpPr>
        <p:spPr>
          <a:xfrm>
            <a:off x="7905750" y="4295775"/>
            <a:ext cx="723900" cy="923330"/>
          </a:xfrm>
          <a:prstGeom prst="rect">
            <a:avLst/>
          </a:prstGeom>
          <a:noFill/>
        </p:spPr>
        <p:txBody>
          <a:bodyPr wrap="square" rtlCol="0">
            <a:spAutoFit/>
          </a:bodyPr>
          <a:lstStyle/>
          <a:p>
            <a:r>
              <a:rPr lang="zh-CN" altLang="en-US" dirty="0" smtClean="0"/>
              <a:t>浏览双亲图</a:t>
            </a:r>
            <a:endParaRPr lang="zh-CN" altLang="en-US" dirty="0"/>
          </a:p>
        </p:txBody>
      </p:sp>
      <p:sp>
        <p:nvSpPr>
          <p:cNvPr id="50" name="TextBox 49"/>
          <p:cNvSpPr txBox="1"/>
          <p:nvPr/>
        </p:nvSpPr>
        <p:spPr>
          <a:xfrm>
            <a:off x="8191500" y="1419225"/>
            <a:ext cx="723900" cy="923330"/>
          </a:xfrm>
          <a:prstGeom prst="rect">
            <a:avLst/>
          </a:prstGeom>
          <a:noFill/>
        </p:spPr>
        <p:txBody>
          <a:bodyPr wrap="square" rtlCol="0">
            <a:spAutoFit/>
          </a:bodyPr>
          <a:lstStyle/>
          <a:p>
            <a:r>
              <a:rPr lang="zh-CN" altLang="en-US" dirty="0" smtClean="0"/>
              <a:t>浏览前一幅图</a:t>
            </a:r>
            <a:endParaRPr lang="zh-CN" altLang="en-US" dirty="0"/>
          </a:p>
        </p:txBody>
      </p:sp>
      <p:cxnSp>
        <p:nvCxnSpPr>
          <p:cNvPr id="51" name="直接箭头连接符 50"/>
          <p:cNvCxnSpPr/>
          <p:nvPr/>
        </p:nvCxnSpPr>
        <p:spPr>
          <a:xfrm rot="5400000">
            <a:off x="8010526" y="2562225"/>
            <a:ext cx="847725" cy="285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2" name="直接箭头连接符 51"/>
          <p:cNvCxnSpPr/>
          <p:nvPr/>
        </p:nvCxnSpPr>
        <p:spPr>
          <a:xfrm rot="16200000" flipV="1">
            <a:off x="8915402" y="3800476"/>
            <a:ext cx="904873" cy="285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53" name="TextBox 52"/>
          <p:cNvSpPr txBox="1"/>
          <p:nvPr/>
        </p:nvSpPr>
        <p:spPr>
          <a:xfrm>
            <a:off x="9153525" y="4305300"/>
            <a:ext cx="723900" cy="646331"/>
          </a:xfrm>
          <a:prstGeom prst="rect">
            <a:avLst/>
          </a:prstGeom>
          <a:noFill/>
        </p:spPr>
        <p:txBody>
          <a:bodyPr wrap="square" rtlCol="0">
            <a:spAutoFit/>
          </a:bodyPr>
          <a:lstStyle/>
          <a:p>
            <a:r>
              <a:rPr lang="zh-CN" altLang="en-US" dirty="0" smtClean="0"/>
              <a:t>放大缩小</a:t>
            </a:r>
            <a:endParaRPr lang="zh-CN" altLang="en-US" dirty="0"/>
          </a:p>
        </p:txBody>
      </p:sp>
      <p:sp>
        <p:nvSpPr>
          <p:cNvPr id="57" name="TextBox 56"/>
          <p:cNvSpPr txBox="1"/>
          <p:nvPr/>
        </p:nvSpPr>
        <p:spPr>
          <a:xfrm>
            <a:off x="9858375" y="1390650"/>
            <a:ext cx="723900" cy="646331"/>
          </a:xfrm>
          <a:prstGeom prst="rect">
            <a:avLst/>
          </a:prstGeom>
          <a:noFill/>
        </p:spPr>
        <p:txBody>
          <a:bodyPr wrap="square" rtlCol="0">
            <a:spAutoFit/>
          </a:bodyPr>
          <a:lstStyle/>
          <a:p>
            <a:r>
              <a:rPr lang="zh-CN" altLang="en-US" dirty="0" smtClean="0"/>
              <a:t>缺省窗口</a:t>
            </a:r>
            <a:endParaRPr lang="zh-CN" altLang="en-US" dirty="0"/>
          </a:p>
        </p:txBody>
      </p:sp>
      <p:cxnSp>
        <p:nvCxnSpPr>
          <p:cNvPr id="58" name="直接箭头连接符 57"/>
          <p:cNvCxnSpPr/>
          <p:nvPr/>
        </p:nvCxnSpPr>
        <p:spPr>
          <a:xfrm rot="5400000">
            <a:off x="9677401" y="2533650"/>
            <a:ext cx="847725" cy="285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9" name="直接箭头连接符 58"/>
          <p:cNvCxnSpPr/>
          <p:nvPr/>
        </p:nvCxnSpPr>
        <p:spPr>
          <a:xfrm rot="16200000" flipV="1">
            <a:off x="10191752" y="3790951"/>
            <a:ext cx="904873" cy="285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60" name="TextBox 59"/>
          <p:cNvSpPr txBox="1"/>
          <p:nvPr/>
        </p:nvSpPr>
        <p:spPr>
          <a:xfrm>
            <a:off x="10429875" y="4295775"/>
            <a:ext cx="723900" cy="646331"/>
          </a:xfrm>
          <a:prstGeom prst="rect">
            <a:avLst/>
          </a:prstGeom>
          <a:noFill/>
        </p:spPr>
        <p:txBody>
          <a:bodyPr wrap="square" rtlCol="0">
            <a:spAutoFit/>
          </a:bodyPr>
          <a:lstStyle/>
          <a:p>
            <a:r>
              <a:rPr lang="zh-CN" altLang="en-US" dirty="0" smtClean="0"/>
              <a:t>取消操作</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401306" y="0"/>
            <a:ext cx="2114550"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 y="2296900"/>
            <a:ext cx="12192001" cy="189757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1803485" y="1567264"/>
            <a:ext cx="3356847" cy="3356847"/>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700000">
            <a:off x="2065308" y="1829087"/>
            <a:ext cx="2833201" cy="2833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2700000">
            <a:off x="2263042" y="2026821"/>
            <a:ext cx="2437733" cy="2437733"/>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551377" y="1922248"/>
            <a:ext cx="1598515" cy="2646878"/>
          </a:xfrm>
          <a:prstGeom prst="rect">
            <a:avLst/>
          </a:prstGeom>
          <a:noFill/>
        </p:spPr>
        <p:txBody>
          <a:bodyPr wrap="none" rtlCol="0">
            <a:spAutoFit/>
          </a:bodyPr>
          <a:lstStyle/>
          <a:p>
            <a:r>
              <a:rPr lang="en-US" altLang="zh-CN" sz="16600" dirty="0">
                <a:solidFill>
                  <a:schemeClr val="bg1"/>
                </a:solidFill>
                <a:latin typeface="方正兰亭粗黑简体" panose="02000000000000000000" pitchFamily="2" charset="-122"/>
                <a:ea typeface="方正兰亭粗黑简体" panose="02000000000000000000" pitchFamily="2" charset="-122"/>
              </a:rPr>
              <a:t>4</a:t>
            </a:r>
            <a:endParaRPr lang="zh-CN" altLang="en-US" sz="16600" dirty="0">
              <a:solidFill>
                <a:schemeClr val="bg1"/>
              </a:solidFill>
              <a:latin typeface="方正兰亭粗黑简体" panose="02000000000000000000" pitchFamily="2" charset="-122"/>
              <a:ea typeface="方正兰亭粗黑简体" panose="02000000000000000000" pitchFamily="2" charset="-122"/>
            </a:endParaRPr>
          </a:p>
        </p:txBody>
      </p:sp>
      <p:sp>
        <p:nvSpPr>
          <p:cNvPr id="13" name="矩形 12"/>
          <p:cNvSpPr/>
          <p:nvPr/>
        </p:nvSpPr>
        <p:spPr>
          <a:xfrm>
            <a:off x="6548631" y="2469665"/>
            <a:ext cx="4528944" cy="615930"/>
          </a:xfrm>
          <a:prstGeom prst="rect">
            <a:avLst/>
          </a:prstGeom>
          <a:solidFill>
            <a:schemeClr val="bg1"/>
          </a:solidFill>
          <a:ln>
            <a:noFill/>
          </a:ln>
          <a:effectLst>
            <a:innerShdw blurRad="76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565674" y="2521258"/>
            <a:ext cx="4454751" cy="954107"/>
          </a:xfrm>
          <a:prstGeom prst="rect">
            <a:avLst/>
          </a:prstGeom>
        </p:spPr>
        <p:txBody>
          <a:bodyPr wrap="square">
            <a:spAutoFit/>
          </a:bodyPr>
          <a:lstStyle/>
          <a:p>
            <a:pPr algn="dist" fontAlgn="t"/>
            <a:r>
              <a:rPr lang="zh-CN" altLang="en-US"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视图与图的介绍以及制作流程</a:t>
            </a:r>
            <a:endParaRPr lang="en-US" altLang="zh-CN" sz="2400" b="1" dirty="0" smtClean="0">
              <a:solidFill>
                <a:schemeClr val="bg2">
                  <a:lumMod val="10000"/>
                </a:schemeClr>
              </a:solidFill>
              <a:latin typeface="方正兰亭粗黑简体" panose="02000000000000000000" pitchFamily="2" charset="-122"/>
              <a:ea typeface="方正兰亭粗黑简体" panose="02000000000000000000" pitchFamily="2" charset="-122"/>
            </a:endParaRPr>
          </a:p>
          <a:p>
            <a:pPr algn="dist" fontAlgn="t"/>
            <a:endParaRPr lang="en-US" altLang="zh-CN" sz="3200"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par>
                                <p:cTn id="11" presetID="37" presetClass="entr" presetSubtype="0" fill="hold" grpId="0" nodeType="withEffect">
                                  <p:stCondLst>
                                    <p:cond delay="4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900" decel="100000" fill="hold"/>
                                        <p:tgtEl>
                                          <p:spTgt spid="5"/>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17" presetID="49" presetClass="entr" presetSubtype="0" decel="100000" fill="hold" grpId="0" nodeType="withEffect">
                                  <p:stCondLst>
                                    <p:cond delay="130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 calcmode="lin" valueType="num">
                                      <p:cBhvr>
                                        <p:cTn id="21" dur="500" fill="hold"/>
                                        <p:tgtEl>
                                          <p:spTgt spid="6"/>
                                        </p:tgtEl>
                                        <p:attrNameLst>
                                          <p:attrName>style.rotation</p:attrName>
                                        </p:attrNameLst>
                                      </p:cBhvr>
                                      <p:tavLst>
                                        <p:tav tm="0">
                                          <p:val>
                                            <p:fltVal val="360"/>
                                          </p:val>
                                        </p:tav>
                                        <p:tav tm="100000">
                                          <p:val>
                                            <p:fltVal val="0"/>
                                          </p:val>
                                        </p:tav>
                                      </p:tavLst>
                                    </p:anim>
                                    <p:animEffect transition="in" filter="fade">
                                      <p:cBhvr>
                                        <p:cTn id="22" dur="500"/>
                                        <p:tgtEl>
                                          <p:spTgt spid="6"/>
                                        </p:tgtEl>
                                      </p:cBhvr>
                                    </p:animEffect>
                                  </p:childTnLst>
                                </p:cTn>
                              </p:par>
                              <p:par>
                                <p:cTn id="23" presetID="49" presetClass="entr" presetSubtype="0" decel="100000" fill="hold" grpId="0" nodeType="withEffect">
                                  <p:stCondLst>
                                    <p:cond delay="170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 calcmode="lin" valueType="num">
                                      <p:cBhvr>
                                        <p:cTn id="27" dur="500" fill="hold"/>
                                        <p:tgtEl>
                                          <p:spTgt spid="7"/>
                                        </p:tgtEl>
                                        <p:attrNameLst>
                                          <p:attrName>style.rotation</p:attrName>
                                        </p:attrNameLst>
                                      </p:cBhvr>
                                      <p:tavLst>
                                        <p:tav tm="0">
                                          <p:val>
                                            <p:fltVal val="360"/>
                                          </p:val>
                                        </p:tav>
                                        <p:tav tm="100000">
                                          <p:val>
                                            <p:fltVal val="0"/>
                                          </p:val>
                                        </p:tav>
                                      </p:tavLst>
                                    </p:anim>
                                    <p:animEffect transition="in" filter="fade">
                                      <p:cBhvr>
                                        <p:cTn id="28" dur="500"/>
                                        <p:tgtEl>
                                          <p:spTgt spid="7"/>
                                        </p:tgtEl>
                                      </p:cBhvr>
                                    </p:animEffect>
                                  </p:childTnLst>
                                </p:cTn>
                              </p:par>
                              <p:par>
                                <p:cTn id="29" presetID="42" presetClass="entr" presetSubtype="0" fill="hold" grpId="0" nodeType="withEffect">
                                  <p:stCondLst>
                                    <p:cond delay="210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par>
                                <p:cTn id="34" presetID="10" presetClass="entr" presetSubtype="0" fill="hold" grpId="0" nodeType="withEffect">
                                  <p:stCondLst>
                                    <p:cond delay="300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22" presetClass="entr" presetSubtype="2" fill="hold" grpId="0" nodeType="withEffect">
                                  <p:stCondLst>
                                    <p:cond delay="3400"/>
                                  </p:stCondLst>
                                  <p:childTnLst>
                                    <p:set>
                                      <p:cBhvr>
                                        <p:cTn id="38" dur="1" fill="hold">
                                          <p:stCondLst>
                                            <p:cond delay="0"/>
                                          </p:stCondLst>
                                        </p:cTn>
                                        <p:tgtEl>
                                          <p:spTgt spid="11"/>
                                        </p:tgtEl>
                                        <p:attrNameLst>
                                          <p:attrName>style.visibility</p:attrName>
                                        </p:attrNameLst>
                                      </p:cBhvr>
                                      <p:to>
                                        <p:strVal val="visible"/>
                                      </p:to>
                                    </p:set>
                                    <p:animEffect transition="in" filter="wipe(right)">
                                      <p:cBhvr>
                                        <p:cTn id="3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3" grpId="0"/>
      <p:bldP spid="13" grpId="0" animBg="1"/>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98729" y="572604"/>
            <a:ext cx="1949516" cy="456872"/>
          </a:xfrm>
          <a:prstGeom prst="rect">
            <a:avLst/>
          </a:prstGeom>
          <a:noFill/>
        </p:spPr>
        <p:txBody>
          <a:bodyPr wrap="square" lIns="86694" tIns="43347" rIns="86694" bIns="43347" rtlCol="0">
            <a:spAutoFit/>
          </a:bodyPr>
          <a:lstStyle/>
          <a:p>
            <a:r>
              <a:rPr lang="en-US" altLang="zh-CN" sz="2300" dirty="0"/>
              <a:t>UML</a:t>
            </a:r>
            <a:r>
              <a:rPr lang="zh-CN" altLang="en-US" sz="2300" dirty="0"/>
              <a:t>的视图</a:t>
            </a:r>
            <a:endParaRPr lang="zh-CN" altLang="en-US" sz="2300" dirty="0"/>
          </a:p>
        </p:txBody>
      </p:sp>
      <p:sp>
        <p:nvSpPr>
          <p:cNvPr id="3" name="文本框 2"/>
          <p:cNvSpPr txBox="1"/>
          <p:nvPr/>
        </p:nvSpPr>
        <p:spPr>
          <a:xfrm>
            <a:off x="2164456" y="1430607"/>
            <a:ext cx="7009346" cy="4473357"/>
          </a:xfrm>
          <a:prstGeom prst="rect">
            <a:avLst/>
          </a:prstGeom>
          <a:noFill/>
        </p:spPr>
        <p:txBody>
          <a:bodyPr wrap="square" lIns="86694" tIns="43347" rIns="86694" bIns="43347" rtlCol="0">
            <a:spAutoFit/>
          </a:bodyPr>
          <a:lstStyle/>
          <a:p>
            <a:pPr>
              <a:lnSpc>
                <a:spcPct val="150000"/>
              </a:lnSpc>
            </a:pPr>
            <a:r>
              <a:rPr lang="zh-CN" altLang="en-US" sz="1900" dirty="0">
                <a:latin typeface="微软雅黑" panose="020B0503020204020204" pitchFamily="34" charset="-122"/>
                <a:ea typeface="微软雅黑" panose="020B0503020204020204" pitchFamily="34" charset="-122"/>
              </a:rPr>
              <a:t>UML中的视图一般分为以下5种：</a:t>
            </a:r>
            <a:endParaRPr lang="zh-CN" altLang="en-US" sz="1900" dirty="0">
              <a:latin typeface="微软雅黑" panose="020B0503020204020204" pitchFamily="34" charset="-122"/>
              <a:ea typeface="微软雅黑" panose="020B0503020204020204" pitchFamily="34" charset="-122"/>
            </a:endParaRPr>
          </a:p>
          <a:p>
            <a:pPr>
              <a:lnSpc>
                <a:spcPct val="150000"/>
              </a:lnSpc>
            </a:pPr>
            <a:r>
              <a:rPr lang="zh-CN" altLang="en-US" sz="1900" dirty="0">
                <a:latin typeface="微软雅黑" panose="020B0503020204020204" pitchFamily="34" charset="-122"/>
                <a:ea typeface="微软雅黑" panose="020B0503020204020204" pitchFamily="34" charset="-122"/>
              </a:rPr>
              <a:t>（1）用例视图：用例视图主要强调从系统的外部参与者（主要是用户）的角度所看到的或需要的系统功能。</a:t>
            </a:r>
            <a:endParaRPr lang="zh-CN" altLang="en-US" sz="1900" dirty="0">
              <a:latin typeface="微软雅黑" panose="020B0503020204020204" pitchFamily="34" charset="-122"/>
              <a:ea typeface="微软雅黑" panose="020B0503020204020204" pitchFamily="34" charset="-122"/>
            </a:endParaRPr>
          </a:p>
          <a:p>
            <a:pPr>
              <a:lnSpc>
                <a:spcPct val="150000"/>
              </a:lnSpc>
            </a:pPr>
            <a:r>
              <a:rPr lang="zh-CN" altLang="en-US" sz="1900" dirty="0">
                <a:latin typeface="微软雅黑" panose="020B0503020204020204" pitchFamily="34" charset="-122"/>
                <a:ea typeface="微软雅黑" panose="020B0503020204020204" pitchFamily="34" charset="-122"/>
              </a:rPr>
              <a:t>（2）逻辑视图：逻辑视图主要是从系统的静态结构和动态结构行为角度显示如何实现系统的功能。</a:t>
            </a:r>
            <a:endParaRPr lang="zh-CN" altLang="en-US" sz="1900" dirty="0">
              <a:latin typeface="微软雅黑" panose="020B0503020204020204" pitchFamily="34" charset="-122"/>
              <a:ea typeface="微软雅黑" panose="020B0503020204020204" pitchFamily="34" charset="-122"/>
            </a:endParaRPr>
          </a:p>
          <a:p>
            <a:pPr>
              <a:lnSpc>
                <a:spcPct val="150000"/>
              </a:lnSpc>
            </a:pPr>
            <a:r>
              <a:rPr lang="zh-CN" altLang="en-US" sz="1900" dirty="0">
                <a:latin typeface="微软雅黑" panose="020B0503020204020204" pitchFamily="34" charset="-122"/>
                <a:ea typeface="微软雅黑" panose="020B0503020204020204" pitchFamily="34" charset="-122"/>
              </a:rPr>
              <a:t>（3）并发视图：并发视图显示了系统的并发性，并解决在并发系统中存在的通信问题和同步问题。</a:t>
            </a:r>
            <a:endParaRPr lang="zh-CN" altLang="en-US" sz="1900" dirty="0">
              <a:latin typeface="微软雅黑" panose="020B0503020204020204" pitchFamily="34" charset="-122"/>
              <a:ea typeface="微软雅黑" panose="020B0503020204020204" pitchFamily="34" charset="-122"/>
            </a:endParaRPr>
          </a:p>
          <a:p>
            <a:pPr>
              <a:lnSpc>
                <a:spcPct val="150000"/>
              </a:lnSpc>
            </a:pPr>
            <a:r>
              <a:rPr lang="zh-CN" altLang="en-US" sz="1900" dirty="0">
                <a:latin typeface="微软雅黑" panose="020B0503020204020204" pitchFamily="34" charset="-122"/>
                <a:ea typeface="微软雅黑" panose="020B0503020204020204" pitchFamily="34" charset="-122"/>
              </a:rPr>
              <a:t>（4）组件视图：组件视图显示代码组件的组织结构。</a:t>
            </a:r>
            <a:endParaRPr lang="zh-CN" altLang="en-US" sz="1900" dirty="0">
              <a:latin typeface="微软雅黑" panose="020B0503020204020204" pitchFamily="34" charset="-122"/>
              <a:ea typeface="微软雅黑" panose="020B0503020204020204" pitchFamily="34" charset="-122"/>
            </a:endParaRPr>
          </a:p>
          <a:p>
            <a:pPr>
              <a:lnSpc>
                <a:spcPct val="150000"/>
              </a:lnSpc>
            </a:pPr>
            <a:r>
              <a:rPr lang="zh-CN" altLang="en-US" sz="1900" dirty="0">
                <a:latin typeface="微软雅黑" panose="020B0503020204020204" pitchFamily="34" charset="-122"/>
                <a:ea typeface="微软雅黑" panose="020B0503020204020204" pitchFamily="34" charset="-122"/>
              </a:rPr>
              <a:t>（5）配置视图：配置视图主要描述了系统具体如何进行部署。部署指的是将系统配置到由计算机和设备组成的物理结构上。</a:t>
            </a:r>
            <a:endParaRPr lang="zh-CN" altLang="en-US" sz="19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
          <p:cNvGrpSpPr/>
          <p:nvPr/>
        </p:nvGrpSpPr>
        <p:grpSpPr>
          <a:xfrm>
            <a:off x="1387813" y="559619"/>
            <a:ext cx="3933646" cy="879895"/>
            <a:chOff x="914152" y="570254"/>
            <a:chExt cx="3933646" cy="879895"/>
          </a:xfrm>
        </p:grpSpPr>
        <p:sp>
          <p:nvSpPr>
            <p:cNvPr id="3" name="矩形 2"/>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图的简介</a:t>
              </a:r>
              <a:endParaRPr lang="zh-CN" altLang="en-US" dirty="0"/>
            </a:p>
          </p:txBody>
        </p:sp>
        <p:sp>
          <p:nvSpPr>
            <p:cNvPr id="4" name="等腰三角形 3"/>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27" name="表格 26"/>
          <p:cNvGraphicFramePr/>
          <p:nvPr/>
        </p:nvGraphicFramePr>
        <p:xfrm>
          <a:off x="564514" y="1958340"/>
          <a:ext cx="5645787" cy="4467860"/>
        </p:xfrm>
        <a:graphic>
          <a:graphicData uri="http://schemas.openxmlformats.org/drawingml/2006/table">
            <a:tbl>
              <a:tblPr firstRow="1" bandRow="1">
                <a:tableStyleId>{5C22544A-7EE6-4342-B048-85BDC9FD1C3A}</a:tableStyleId>
              </a:tblPr>
              <a:tblGrid>
                <a:gridCol w="1379331"/>
                <a:gridCol w="878057"/>
                <a:gridCol w="1131012"/>
                <a:gridCol w="1129024"/>
                <a:gridCol w="1128363"/>
              </a:tblGrid>
              <a:tr h="756285">
                <a:tc>
                  <a:txBody>
                    <a:bodyPr/>
                    <a:lstStyle/>
                    <a:p>
                      <a:pPr algn="ctr">
                        <a:buNone/>
                      </a:pPr>
                      <a:r>
                        <a:rPr lang="zh-CN" altLang="en-US" dirty="0">
                          <a:solidFill>
                            <a:schemeClr val="bg2">
                              <a:lumMod val="50000"/>
                            </a:schemeClr>
                          </a:solidFill>
                        </a:rPr>
                        <a:t>类型</a:t>
                      </a:r>
                      <a:endParaRPr lang="zh-CN" altLang="en-US" dirty="0">
                        <a:solidFill>
                          <a:schemeClr val="bg2">
                            <a:lumMod val="50000"/>
                          </a:schemeClr>
                        </a:solidFill>
                      </a:endParaRPr>
                    </a:p>
                  </a:txBody>
                  <a:tcPr anchor="ctr"/>
                </a:tc>
                <a:tc gridSpan="4">
                  <a:txBody>
                    <a:bodyPr/>
                    <a:lstStyle/>
                    <a:p>
                      <a:pPr algn="ctr">
                        <a:buNone/>
                      </a:pPr>
                      <a:r>
                        <a:rPr lang="zh-CN" altLang="en-US">
                          <a:solidFill>
                            <a:schemeClr val="bg2">
                              <a:lumMod val="50000"/>
                            </a:schemeClr>
                          </a:solidFill>
                        </a:rPr>
                        <a:t>包含</a:t>
                      </a:r>
                      <a:endParaRPr lang="zh-CN" altLang="en-US">
                        <a:solidFill>
                          <a:schemeClr val="bg2">
                            <a:lumMod val="50000"/>
                          </a:schemeClr>
                        </a:solidFill>
                      </a:endParaRPr>
                    </a:p>
                  </a:txBody>
                  <a:tcPr anchor="ctr"/>
                </a:tc>
                <a:tc hMerge="1">
                  <a:tcPr/>
                </a:tc>
                <a:tc hMerge="1">
                  <a:tcPr/>
                </a:tc>
                <a:tc hMerge="1">
                  <a:tcPr/>
                </a:tc>
              </a:tr>
              <a:tr h="742315">
                <a:tc>
                  <a:txBody>
                    <a:bodyPr/>
                    <a:lstStyle/>
                    <a:p>
                      <a:pPr algn="ctr">
                        <a:buNone/>
                      </a:pPr>
                      <a:r>
                        <a:rPr lang="zh-CN" altLang="en-US">
                          <a:solidFill>
                            <a:schemeClr val="bg2">
                              <a:lumMod val="50000"/>
                            </a:schemeClr>
                          </a:solidFill>
                        </a:rPr>
                        <a:t>静态图</a:t>
                      </a:r>
                      <a:endParaRPr lang="zh-CN" altLang="en-US">
                        <a:solidFill>
                          <a:schemeClr val="bg2">
                            <a:lumMod val="50000"/>
                          </a:schemeClr>
                        </a:solidFill>
                      </a:endParaRPr>
                    </a:p>
                  </a:txBody>
                  <a:tcPr anchor="ctr"/>
                </a:tc>
                <a:tc>
                  <a:txBody>
                    <a:bodyPr/>
                    <a:lstStyle/>
                    <a:p>
                      <a:pPr algn="ctr">
                        <a:buNone/>
                      </a:pPr>
                      <a:r>
                        <a:rPr lang="zh-CN" altLang="en-US">
                          <a:solidFill>
                            <a:schemeClr val="bg2">
                              <a:lumMod val="50000"/>
                            </a:schemeClr>
                          </a:solidFill>
                        </a:rPr>
                        <a:t>类图</a:t>
                      </a:r>
                      <a:endParaRPr lang="zh-CN" altLang="en-US">
                        <a:solidFill>
                          <a:schemeClr val="bg2">
                            <a:lumMod val="50000"/>
                          </a:schemeClr>
                        </a:solidFill>
                      </a:endParaRPr>
                    </a:p>
                  </a:txBody>
                  <a:tcPr anchor="ctr"/>
                </a:tc>
                <a:tc>
                  <a:txBody>
                    <a:bodyPr/>
                    <a:lstStyle/>
                    <a:p>
                      <a:pPr algn="ctr">
                        <a:buNone/>
                      </a:pPr>
                      <a:r>
                        <a:rPr lang="zh-CN" altLang="en-US">
                          <a:solidFill>
                            <a:schemeClr val="bg2">
                              <a:lumMod val="50000"/>
                            </a:schemeClr>
                          </a:solidFill>
                        </a:rPr>
                        <a:t>对象图</a:t>
                      </a:r>
                      <a:endParaRPr lang="zh-CN" altLang="en-US">
                        <a:solidFill>
                          <a:schemeClr val="bg2">
                            <a:lumMod val="50000"/>
                          </a:schemeClr>
                        </a:solidFill>
                      </a:endParaRPr>
                    </a:p>
                  </a:txBody>
                  <a:tcPr anchor="ctr"/>
                </a:tc>
                <a:tc>
                  <a:txBody>
                    <a:bodyPr/>
                    <a:lstStyle/>
                    <a:p>
                      <a:pPr algn="ctr">
                        <a:buNone/>
                      </a:pPr>
                      <a:r>
                        <a:rPr lang="zh-CN" altLang="en-US">
                          <a:solidFill>
                            <a:schemeClr val="bg2">
                              <a:lumMod val="50000"/>
                            </a:schemeClr>
                          </a:solidFill>
                        </a:rPr>
                        <a:t>包图</a:t>
                      </a:r>
                      <a:endParaRPr lang="zh-CN" altLang="en-US">
                        <a:solidFill>
                          <a:schemeClr val="bg2">
                            <a:lumMod val="50000"/>
                          </a:schemeClr>
                        </a:solidFill>
                      </a:endParaRPr>
                    </a:p>
                  </a:txBody>
                  <a:tcPr anchor="ctr"/>
                </a:tc>
                <a:tc>
                  <a:txBody>
                    <a:bodyPr/>
                    <a:lstStyle/>
                    <a:p>
                      <a:pPr algn="ctr">
                        <a:buNone/>
                      </a:pPr>
                      <a:r>
                        <a:rPr lang="zh-CN" altLang="en-US" dirty="0">
                          <a:solidFill>
                            <a:schemeClr val="bg2">
                              <a:lumMod val="50000"/>
                            </a:schemeClr>
                          </a:solidFill>
                        </a:rPr>
                        <a:t>组合结构图</a:t>
                      </a:r>
                      <a:endParaRPr lang="zh-CN" altLang="en-US" dirty="0">
                        <a:solidFill>
                          <a:schemeClr val="bg2">
                            <a:lumMod val="50000"/>
                          </a:schemeClr>
                        </a:solidFill>
                      </a:endParaRPr>
                    </a:p>
                  </a:txBody>
                  <a:tcPr anchor="ctr"/>
                </a:tc>
              </a:tr>
              <a:tr h="742315">
                <a:tc>
                  <a:txBody>
                    <a:bodyPr/>
                    <a:lstStyle/>
                    <a:p>
                      <a:pPr algn="ctr">
                        <a:buNone/>
                      </a:pPr>
                      <a:r>
                        <a:rPr lang="zh-CN" altLang="en-US">
                          <a:solidFill>
                            <a:schemeClr val="bg2">
                              <a:lumMod val="50000"/>
                            </a:schemeClr>
                          </a:solidFill>
                        </a:rPr>
                        <a:t>行为图</a:t>
                      </a:r>
                      <a:endParaRPr lang="zh-CN" altLang="en-US">
                        <a:solidFill>
                          <a:schemeClr val="bg2">
                            <a:lumMod val="50000"/>
                          </a:schemeClr>
                        </a:solidFill>
                      </a:endParaRPr>
                    </a:p>
                  </a:txBody>
                  <a:tcPr anchor="ctr"/>
                </a:tc>
                <a:tc gridSpan="2">
                  <a:txBody>
                    <a:bodyPr/>
                    <a:lstStyle/>
                    <a:p>
                      <a:pPr algn="ctr">
                        <a:buNone/>
                      </a:pPr>
                      <a:r>
                        <a:rPr lang="zh-CN" altLang="en-US" dirty="0">
                          <a:solidFill>
                            <a:schemeClr val="bg2">
                              <a:lumMod val="50000"/>
                            </a:schemeClr>
                          </a:solidFill>
                        </a:rPr>
                        <a:t>状态机图</a:t>
                      </a:r>
                      <a:endParaRPr lang="zh-CN" altLang="en-US" dirty="0">
                        <a:solidFill>
                          <a:schemeClr val="bg2">
                            <a:lumMod val="50000"/>
                          </a:schemeClr>
                        </a:solidFill>
                      </a:endParaRPr>
                    </a:p>
                  </a:txBody>
                  <a:tcPr anchor="ctr"/>
                </a:tc>
                <a:tc hMerge="1">
                  <a:tcPr/>
                </a:tc>
                <a:tc gridSpan="2">
                  <a:txBody>
                    <a:bodyPr/>
                    <a:lstStyle/>
                    <a:p>
                      <a:pPr algn="ctr">
                        <a:buNone/>
                      </a:pPr>
                      <a:r>
                        <a:rPr lang="zh-CN" altLang="en-US" dirty="0">
                          <a:solidFill>
                            <a:schemeClr val="bg2">
                              <a:lumMod val="50000"/>
                            </a:schemeClr>
                          </a:solidFill>
                        </a:rPr>
                        <a:t>活动图</a:t>
                      </a:r>
                      <a:endParaRPr lang="zh-CN" altLang="en-US" dirty="0">
                        <a:solidFill>
                          <a:schemeClr val="bg2">
                            <a:lumMod val="50000"/>
                          </a:schemeClr>
                        </a:solidFill>
                      </a:endParaRPr>
                    </a:p>
                  </a:txBody>
                  <a:tcPr anchor="ctr"/>
                </a:tc>
                <a:tc hMerge="1">
                  <a:tcPr/>
                </a:tc>
              </a:tr>
              <a:tr h="742315">
                <a:tc>
                  <a:txBody>
                    <a:bodyPr/>
                    <a:lstStyle/>
                    <a:p>
                      <a:pPr algn="ctr">
                        <a:buNone/>
                      </a:pPr>
                      <a:r>
                        <a:rPr lang="zh-CN" altLang="en-US">
                          <a:solidFill>
                            <a:schemeClr val="bg2">
                              <a:lumMod val="50000"/>
                            </a:schemeClr>
                          </a:solidFill>
                        </a:rPr>
                        <a:t>用例图</a:t>
                      </a:r>
                      <a:endParaRPr lang="zh-CN" altLang="en-US">
                        <a:solidFill>
                          <a:schemeClr val="bg2">
                            <a:lumMod val="50000"/>
                          </a:schemeClr>
                        </a:solidFill>
                      </a:endParaRPr>
                    </a:p>
                  </a:txBody>
                  <a:tcPr anchor="ctr"/>
                </a:tc>
                <a:tc gridSpan="4">
                  <a:txBody>
                    <a:bodyPr/>
                    <a:lstStyle/>
                    <a:p>
                      <a:pPr algn="ctr">
                        <a:buNone/>
                      </a:pPr>
                      <a:r>
                        <a:rPr lang="zh-CN" altLang="en-US" dirty="0">
                          <a:solidFill>
                            <a:schemeClr val="bg2">
                              <a:lumMod val="50000"/>
                            </a:schemeClr>
                          </a:solidFill>
                        </a:rPr>
                        <a:t>用例图</a:t>
                      </a:r>
                      <a:endParaRPr lang="zh-CN" altLang="en-US" dirty="0">
                        <a:solidFill>
                          <a:schemeClr val="bg2">
                            <a:lumMod val="50000"/>
                          </a:schemeClr>
                        </a:solidFill>
                      </a:endParaRPr>
                    </a:p>
                  </a:txBody>
                  <a:tcPr anchor="ctr"/>
                </a:tc>
                <a:tc hMerge="1">
                  <a:tcPr/>
                </a:tc>
                <a:tc hMerge="1">
                  <a:tcPr/>
                </a:tc>
                <a:tc hMerge="1">
                  <a:tcPr/>
                </a:tc>
              </a:tr>
              <a:tr h="742315">
                <a:tc>
                  <a:txBody>
                    <a:bodyPr/>
                    <a:lstStyle/>
                    <a:p>
                      <a:pPr algn="ctr">
                        <a:buNone/>
                      </a:pPr>
                      <a:r>
                        <a:rPr lang="zh-CN" altLang="en-US">
                          <a:solidFill>
                            <a:schemeClr val="bg2">
                              <a:lumMod val="50000"/>
                            </a:schemeClr>
                          </a:solidFill>
                        </a:rPr>
                        <a:t>交互图</a:t>
                      </a:r>
                      <a:endParaRPr lang="zh-CN" altLang="en-US">
                        <a:solidFill>
                          <a:schemeClr val="bg2">
                            <a:lumMod val="50000"/>
                          </a:schemeClr>
                        </a:solidFill>
                      </a:endParaRPr>
                    </a:p>
                  </a:txBody>
                  <a:tcPr anchor="ctr"/>
                </a:tc>
                <a:tc>
                  <a:txBody>
                    <a:bodyPr/>
                    <a:lstStyle/>
                    <a:p>
                      <a:pPr algn="ctr">
                        <a:buNone/>
                      </a:pPr>
                      <a:r>
                        <a:rPr lang="zh-CN" altLang="en-US">
                          <a:solidFill>
                            <a:schemeClr val="bg2">
                              <a:lumMod val="50000"/>
                            </a:schemeClr>
                          </a:solidFill>
                        </a:rPr>
                        <a:t>顺序图</a:t>
                      </a:r>
                      <a:endParaRPr lang="zh-CN" altLang="en-US">
                        <a:solidFill>
                          <a:schemeClr val="bg2">
                            <a:lumMod val="50000"/>
                          </a:schemeClr>
                        </a:solidFill>
                      </a:endParaRPr>
                    </a:p>
                  </a:txBody>
                  <a:tcPr anchor="ctr"/>
                </a:tc>
                <a:tc>
                  <a:txBody>
                    <a:bodyPr/>
                    <a:lstStyle/>
                    <a:p>
                      <a:pPr algn="ctr">
                        <a:buNone/>
                      </a:pPr>
                      <a:r>
                        <a:rPr lang="zh-CN" altLang="en-US">
                          <a:solidFill>
                            <a:schemeClr val="bg2">
                              <a:lumMod val="50000"/>
                            </a:schemeClr>
                          </a:solidFill>
                        </a:rPr>
                        <a:t>通信图</a:t>
                      </a:r>
                      <a:endParaRPr lang="zh-CN" altLang="en-US">
                        <a:solidFill>
                          <a:schemeClr val="bg2">
                            <a:lumMod val="50000"/>
                          </a:schemeClr>
                        </a:solidFill>
                      </a:endParaRPr>
                    </a:p>
                  </a:txBody>
                  <a:tcPr anchor="ctr"/>
                </a:tc>
                <a:tc>
                  <a:txBody>
                    <a:bodyPr/>
                    <a:lstStyle/>
                    <a:p>
                      <a:pPr algn="ctr">
                        <a:buNone/>
                      </a:pPr>
                      <a:r>
                        <a:rPr lang="zh-CN" altLang="en-US">
                          <a:solidFill>
                            <a:schemeClr val="bg2">
                              <a:lumMod val="50000"/>
                            </a:schemeClr>
                          </a:solidFill>
                        </a:rPr>
                        <a:t>时间图</a:t>
                      </a:r>
                      <a:endParaRPr lang="zh-CN" altLang="en-US">
                        <a:solidFill>
                          <a:schemeClr val="bg2">
                            <a:lumMod val="50000"/>
                          </a:schemeClr>
                        </a:solidFill>
                      </a:endParaRPr>
                    </a:p>
                  </a:txBody>
                  <a:tcPr anchor="ctr"/>
                </a:tc>
                <a:tc>
                  <a:txBody>
                    <a:bodyPr/>
                    <a:lstStyle/>
                    <a:p>
                      <a:pPr algn="ctr">
                        <a:buNone/>
                      </a:pPr>
                      <a:r>
                        <a:rPr lang="zh-CN" altLang="en-US">
                          <a:solidFill>
                            <a:schemeClr val="bg2">
                              <a:lumMod val="50000"/>
                            </a:schemeClr>
                          </a:solidFill>
                        </a:rPr>
                        <a:t>交互概况图</a:t>
                      </a:r>
                      <a:endParaRPr lang="zh-CN" altLang="en-US">
                        <a:solidFill>
                          <a:schemeClr val="bg2">
                            <a:lumMod val="50000"/>
                          </a:schemeClr>
                        </a:solidFill>
                      </a:endParaRPr>
                    </a:p>
                  </a:txBody>
                  <a:tcPr anchor="ctr"/>
                </a:tc>
              </a:tr>
              <a:tr h="742315">
                <a:tc>
                  <a:txBody>
                    <a:bodyPr/>
                    <a:lstStyle/>
                    <a:p>
                      <a:pPr algn="ctr">
                        <a:buNone/>
                      </a:pPr>
                      <a:r>
                        <a:rPr lang="zh-CN" altLang="en-US">
                          <a:solidFill>
                            <a:schemeClr val="bg2">
                              <a:lumMod val="50000"/>
                            </a:schemeClr>
                          </a:solidFill>
                        </a:rPr>
                        <a:t>实现图</a:t>
                      </a:r>
                      <a:endParaRPr lang="zh-CN" altLang="en-US">
                        <a:solidFill>
                          <a:schemeClr val="bg2">
                            <a:lumMod val="50000"/>
                          </a:schemeClr>
                        </a:solidFill>
                      </a:endParaRPr>
                    </a:p>
                  </a:txBody>
                  <a:tcPr anchor="ctr"/>
                </a:tc>
                <a:tc gridSpan="2">
                  <a:txBody>
                    <a:bodyPr/>
                    <a:lstStyle/>
                    <a:p>
                      <a:pPr algn="ctr">
                        <a:buNone/>
                      </a:pPr>
                      <a:r>
                        <a:rPr lang="zh-CN" altLang="en-US">
                          <a:solidFill>
                            <a:schemeClr val="bg2">
                              <a:lumMod val="50000"/>
                            </a:schemeClr>
                          </a:solidFill>
                        </a:rPr>
                        <a:t>构件图</a:t>
                      </a:r>
                      <a:endParaRPr lang="zh-CN" altLang="en-US">
                        <a:solidFill>
                          <a:schemeClr val="bg2">
                            <a:lumMod val="50000"/>
                          </a:schemeClr>
                        </a:solidFill>
                      </a:endParaRPr>
                    </a:p>
                  </a:txBody>
                  <a:tcPr anchor="ctr"/>
                </a:tc>
                <a:tc hMerge="1">
                  <a:tcPr/>
                </a:tc>
                <a:tc gridSpan="2">
                  <a:txBody>
                    <a:bodyPr/>
                    <a:lstStyle/>
                    <a:p>
                      <a:pPr algn="ctr">
                        <a:buNone/>
                      </a:pPr>
                      <a:r>
                        <a:rPr lang="zh-CN" altLang="en-US" dirty="0">
                          <a:solidFill>
                            <a:schemeClr val="bg2">
                              <a:lumMod val="50000"/>
                            </a:schemeClr>
                          </a:solidFill>
                        </a:rPr>
                        <a:t>部署图</a:t>
                      </a:r>
                      <a:endParaRPr lang="zh-CN" altLang="en-US" dirty="0">
                        <a:solidFill>
                          <a:schemeClr val="bg2">
                            <a:lumMod val="50000"/>
                          </a:schemeClr>
                        </a:solidFill>
                      </a:endParaRPr>
                    </a:p>
                  </a:txBody>
                  <a:tcPr anchor="ctr"/>
                </a:tc>
                <a:tc hMerge="1">
                  <a:tcPr/>
                </a:tc>
              </a:tr>
            </a:tbl>
          </a:graphicData>
        </a:graphic>
      </p:graphicFrame>
      <p:sp>
        <p:nvSpPr>
          <p:cNvPr id="28" name="TextBox 27"/>
          <p:cNvSpPr txBox="1"/>
          <p:nvPr/>
        </p:nvSpPr>
        <p:spPr>
          <a:xfrm>
            <a:off x="6934200" y="2847975"/>
            <a:ext cx="4857750" cy="2862322"/>
          </a:xfrm>
          <a:prstGeom prst="rect">
            <a:avLst/>
          </a:prstGeom>
          <a:noFill/>
        </p:spPr>
        <p:txBody>
          <a:bodyPr wrap="square" rtlCol="0">
            <a:spAutoFit/>
          </a:bodyPr>
          <a:lstStyle/>
          <a:p>
            <a:r>
              <a:rPr lang="en-US" altLang="zh-CN" dirty="0" smtClean="0"/>
              <a:t>Rational Rose</a:t>
            </a:r>
            <a:r>
              <a:rPr lang="zh-CN" altLang="en-US" dirty="0" smtClean="0"/>
              <a:t>支持的图：</a:t>
            </a:r>
            <a:endParaRPr lang="en-US" altLang="zh-CN" dirty="0" smtClean="0"/>
          </a:p>
          <a:p>
            <a:r>
              <a:rPr lang="en-US" altLang="zh-CN" dirty="0" smtClean="0"/>
              <a:t>           Use Case Diagram           </a:t>
            </a:r>
            <a:r>
              <a:rPr lang="zh-CN" altLang="en-US" dirty="0" smtClean="0"/>
              <a:t>用例图</a:t>
            </a:r>
            <a:endParaRPr lang="en-US" altLang="zh-CN" dirty="0" smtClean="0"/>
          </a:p>
          <a:p>
            <a:r>
              <a:rPr lang="en-US" altLang="zh-CN" dirty="0" smtClean="0"/>
              <a:t>           Class Diagram                  </a:t>
            </a:r>
            <a:r>
              <a:rPr lang="zh-CN" altLang="en-US" dirty="0" smtClean="0"/>
              <a:t>类图</a:t>
            </a:r>
            <a:endParaRPr lang="en-US" altLang="zh-CN" dirty="0" smtClean="0"/>
          </a:p>
          <a:p>
            <a:r>
              <a:rPr lang="en-US" altLang="zh-CN" dirty="0" smtClean="0"/>
              <a:t>           Collaboration Diagram     </a:t>
            </a:r>
            <a:r>
              <a:rPr lang="zh-CN" altLang="en-US" dirty="0" smtClean="0"/>
              <a:t>协作图</a:t>
            </a:r>
            <a:endParaRPr lang="en-US" altLang="zh-CN" dirty="0" smtClean="0"/>
          </a:p>
          <a:p>
            <a:r>
              <a:rPr lang="en-US" altLang="zh-CN" dirty="0" smtClean="0"/>
              <a:t>           Component Diagram        </a:t>
            </a:r>
            <a:r>
              <a:rPr lang="zh-CN" altLang="en-US" dirty="0" smtClean="0"/>
              <a:t>构件图</a:t>
            </a:r>
            <a:endParaRPr lang="en-US" altLang="zh-CN" dirty="0" smtClean="0"/>
          </a:p>
          <a:p>
            <a:r>
              <a:rPr lang="en-US" altLang="zh-CN" dirty="0" smtClean="0"/>
              <a:t>           Deployment Diagram       </a:t>
            </a:r>
            <a:r>
              <a:rPr lang="zh-CN" altLang="en-US" dirty="0" smtClean="0"/>
              <a:t>部署图</a:t>
            </a:r>
            <a:endParaRPr lang="en-US" altLang="zh-CN" dirty="0" smtClean="0"/>
          </a:p>
          <a:p>
            <a:r>
              <a:rPr lang="en-US" altLang="zh-CN" dirty="0" smtClean="0"/>
              <a:t>           Sequence Diagram           </a:t>
            </a:r>
            <a:r>
              <a:rPr lang="zh-CN" altLang="en-US" dirty="0" smtClean="0"/>
              <a:t>序列图</a:t>
            </a:r>
            <a:endParaRPr lang="en-US" altLang="zh-CN" dirty="0" smtClean="0"/>
          </a:p>
          <a:p>
            <a:r>
              <a:rPr lang="en-US" altLang="zh-CN" dirty="0" smtClean="0"/>
              <a:t>           </a:t>
            </a:r>
            <a:r>
              <a:rPr lang="en-US" altLang="zh-CN" dirty="0" err="1" smtClean="0"/>
              <a:t>Statechart</a:t>
            </a:r>
            <a:r>
              <a:rPr lang="en-US" altLang="zh-CN" dirty="0" smtClean="0"/>
              <a:t> Diagram          </a:t>
            </a:r>
            <a:r>
              <a:rPr lang="zh-CN" altLang="en-US" dirty="0" smtClean="0"/>
              <a:t>状态图</a:t>
            </a:r>
            <a:endParaRPr lang="en-US" altLang="zh-CN" dirty="0" smtClean="0"/>
          </a:p>
          <a:p>
            <a:r>
              <a:rPr lang="en-US" altLang="zh-CN" dirty="0" smtClean="0"/>
              <a:t>            Activity Diagram              </a:t>
            </a:r>
            <a:r>
              <a:rPr lang="zh-CN" altLang="en-US" dirty="0" smtClean="0"/>
              <a:t>活动图</a:t>
            </a:r>
            <a:endParaRPr lang="en-US" altLang="zh-CN" dirty="0" smtClean="0"/>
          </a:p>
          <a:p>
            <a:r>
              <a:rPr lang="en-US" altLang="zh-CN" dirty="0" smtClean="0"/>
              <a:t>            </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
          <p:cNvGrpSpPr/>
          <p:nvPr/>
        </p:nvGrpSpPr>
        <p:grpSpPr>
          <a:xfrm>
            <a:off x="949663" y="454844"/>
            <a:ext cx="3933646" cy="879895"/>
            <a:chOff x="914152" y="570254"/>
            <a:chExt cx="3933646" cy="879895"/>
          </a:xfrm>
        </p:grpSpPr>
        <p:sp>
          <p:nvSpPr>
            <p:cNvPr id="3" name="矩形 2"/>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用例图制作流程</a:t>
              </a:r>
              <a:endParaRPr lang="zh-CN" altLang="en-US" dirty="0"/>
            </a:p>
          </p:txBody>
        </p:sp>
        <p:sp>
          <p:nvSpPr>
            <p:cNvPr id="4" name="等腰三角形 3"/>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1138" name="Picture 2"/>
          <p:cNvPicPr>
            <a:picLocks noChangeAspect="1" noChangeArrowheads="1"/>
          </p:cNvPicPr>
          <p:nvPr/>
        </p:nvPicPr>
        <p:blipFill>
          <a:blip r:embed="rId1"/>
          <a:srcRect/>
          <a:stretch>
            <a:fillRect/>
          </a:stretch>
        </p:blipFill>
        <p:spPr bwMode="auto">
          <a:xfrm>
            <a:off x="4495799" y="1671638"/>
            <a:ext cx="771525" cy="3875160"/>
          </a:xfrm>
          <a:prstGeom prst="rect">
            <a:avLst/>
          </a:prstGeom>
          <a:noFill/>
          <a:ln w="9525">
            <a:noFill/>
            <a:miter lim="800000"/>
            <a:headEnd/>
            <a:tailEnd/>
          </a:ln>
          <a:effectLst/>
        </p:spPr>
      </p:pic>
      <p:cxnSp>
        <p:nvCxnSpPr>
          <p:cNvPr id="12" name="直接箭头连接符 11"/>
          <p:cNvCxnSpPr/>
          <p:nvPr/>
        </p:nvCxnSpPr>
        <p:spPr>
          <a:xfrm rot="10800000" flipV="1">
            <a:off x="4933950" y="2133600"/>
            <a:ext cx="1276350" cy="762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6381750" y="1962150"/>
            <a:ext cx="2524125" cy="369332"/>
          </a:xfrm>
          <a:prstGeom prst="rect">
            <a:avLst/>
          </a:prstGeom>
          <a:noFill/>
        </p:spPr>
        <p:txBody>
          <a:bodyPr wrap="square" rtlCol="0">
            <a:spAutoFit/>
          </a:bodyPr>
          <a:lstStyle/>
          <a:p>
            <a:r>
              <a:rPr lang="en-US" altLang="zh-CN" dirty="0" smtClean="0"/>
              <a:t>Text Box   </a:t>
            </a:r>
            <a:r>
              <a:rPr lang="zh-CN" altLang="en-US" dirty="0" smtClean="0"/>
              <a:t>插入文本框</a:t>
            </a:r>
            <a:endParaRPr lang="zh-CN" altLang="en-US" dirty="0"/>
          </a:p>
        </p:txBody>
      </p:sp>
      <p:cxnSp>
        <p:nvCxnSpPr>
          <p:cNvPr id="14" name="直接箭头连接符 13"/>
          <p:cNvCxnSpPr/>
          <p:nvPr/>
        </p:nvCxnSpPr>
        <p:spPr>
          <a:xfrm rot="10800000" flipV="1">
            <a:off x="4933950" y="2514600"/>
            <a:ext cx="1276350" cy="762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6381750" y="2343150"/>
            <a:ext cx="2524125" cy="369332"/>
          </a:xfrm>
          <a:prstGeom prst="rect">
            <a:avLst/>
          </a:prstGeom>
          <a:noFill/>
        </p:spPr>
        <p:txBody>
          <a:bodyPr wrap="square" rtlCol="0">
            <a:spAutoFit/>
          </a:bodyPr>
          <a:lstStyle/>
          <a:p>
            <a:r>
              <a:rPr lang="en-US" altLang="zh-CN" dirty="0" smtClean="0"/>
              <a:t>Note  </a:t>
            </a:r>
            <a:r>
              <a:rPr lang="zh-CN" altLang="en-US" dirty="0" smtClean="0"/>
              <a:t>插入笔记</a:t>
            </a:r>
            <a:endParaRPr lang="zh-CN" altLang="en-US" dirty="0"/>
          </a:p>
        </p:txBody>
      </p:sp>
      <p:cxnSp>
        <p:nvCxnSpPr>
          <p:cNvPr id="16" name="直接箭头连接符 15"/>
          <p:cNvCxnSpPr/>
          <p:nvPr/>
        </p:nvCxnSpPr>
        <p:spPr>
          <a:xfrm rot="10800000" flipV="1">
            <a:off x="4905375" y="2914650"/>
            <a:ext cx="1276350" cy="762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7" name="TextBox 16"/>
          <p:cNvSpPr txBox="1"/>
          <p:nvPr/>
        </p:nvSpPr>
        <p:spPr>
          <a:xfrm>
            <a:off x="6353175" y="2743200"/>
            <a:ext cx="2524125" cy="646331"/>
          </a:xfrm>
          <a:prstGeom prst="rect">
            <a:avLst/>
          </a:prstGeom>
          <a:noFill/>
        </p:spPr>
        <p:txBody>
          <a:bodyPr wrap="square" rtlCol="0">
            <a:spAutoFit/>
          </a:bodyPr>
          <a:lstStyle/>
          <a:p>
            <a:r>
              <a:rPr lang="en-US" altLang="zh-CN" dirty="0" smtClean="0"/>
              <a:t>anchor note to item   </a:t>
            </a:r>
            <a:r>
              <a:rPr lang="zh-CN" altLang="en-US" dirty="0" smtClean="0"/>
              <a:t>项目的标注</a:t>
            </a:r>
            <a:endParaRPr lang="zh-CN" altLang="en-US" dirty="0"/>
          </a:p>
        </p:txBody>
      </p:sp>
      <p:cxnSp>
        <p:nvCxnSpPr>
          <p:cNvPr id="19" name="直接箭头连接符 18"/>
          <p:cNvCxnSpPr/>
          <p:nvPr/>
        </p:nvCxnSpPr>
        <p:spPr>
          <a:xfrm flipV="1">
            <a:off x="3133725" y="3352800"/>
            <a:ext cx="1457325" cy="762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0" name="TextBox 19"/>
          <p:cNvSpPr txBox="1"/>
          <p:nvPr/>
        </p:nvSpPr>
        <p:spPr>
          <a:xfrm>
            <a:off x="1400175" y="3276600"/>
            <a:ext cx="2524125" cy="369332"/>
          </a:xfrm>
          <a:prstGeom prst="rect">
            <a:avLst/>
          </a:prstGeom>
          <a:noFill/>
        </p:spPr>
        <p:txBody>
          <a:bodyPr wrap="square" rtlCol="0">
            <a:spAutoFit/>
          </a:bodyPr>
          <a:lstStyle/>
          <a:p>
            <a:r>
              <a:rPr lang="en-US" altLang="zh-CN" dirty="0" smtClean="0"/>
              <a:t>Package  </a:t>
            </a:r>
            <a:r>
              <a:rPr lang="zh-CN" altLang="en-US" dirty="0" smtClean="0"/>
              <a:t>包</a:t>
            </a:r>
            <a:endParaRPr lang="zh-CN" altLang="en-US" dirty="0"/>
          </a:p>
        </p:txBody>
      </p:sp>
      <p:cxnSp>
        <p:nvCxnSpPr>
          <p:cNvPr id="21" name="直接箭头连接符 20"/>
          <p:cNvCxnSpPr/>
          <p:nvPr/>
        </p:nvCxnSpPr>
        <p:spPr>
          <a:xfrm rot="10800000" flipV="1">
            <a:off x="4943475" y="3648075"/>
            <a:ext cx="1276350" cy="762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2" name="TextBox 21"/>
          <p:cNvSpPr txBox="1"/>
          <p:nvPr/>
        </p:nvSpPr>
        <p:spPr>
          <a:xfrm>
            <a:off x="6353175" y="3429000"/>
            <a:ext cx="2524125" cy="369332"/>
          </a:xfrm>
          <a:prstGeom prst="rect">
            <a:avLst/>
          </a:prstGeom>
          <a:noFill/>
        </p:spPr>
        <p:txBody>
          <a:bodyPr wrap="square" rtlCol="0">
            <a:spAutoFit/>
          </a:bodyPr>
          <a:lstStyle/>
          <a:p>
            <a:r>
              <a:rPr lang="en-US" altLang="zh-CN" dirty="0" smtClean="0"/>
              <a:t>Use case </a:t>
            </a:r>
            <a:r>
              <a:rPr lang="zh-CN" altLang="en-US" dirty="0" smtClean="0"/>
              <a:t>用例</a:t>
            </a:r>
            <a:endParaRPr lang="zh-CN" altLang="en-US" dirty="0"/>
          </a:p>
        </p:txBody>
      </p:sp>
      <p:cxnSp>
        <p:nvCxnSpPr>
          <p:cNvPr id="23" name="直接箭头连接符 22"/>
          <p:cNvCxnSpPr/>
          <p:nvPr/>
        </p:nvCxnSpPr>
        <p:spPr>
          <a:xfrm flipV="1">
            <a:off x="3219450" y="4076700"/>
            <a:ext cx="1457325" cy="762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4" name="TextBox 23"/>
          <p:cNvSpPr txBox="1"/>
          <p:nvPr/>
        </p:nvSpPr>
        <p:spPr>
          <a:xfrm>
            <a:off x="1476375" y="3933825"/>
            <a:ext cx="2524125" cy="369332"/>
          </a:xfrm>
          <a:prstGeom prst="rect">
            <a:avLst/>
          </a:prstGeom>
          <a:noFill/>
        </p:spPr>
        <p:txBody>
          <a:bodyPr wrap="square" rtlCol="0">
            <a:spAutoFit/>
          </a:bodyPr>
          <a:lstStyle/>
          <a:p>
            <a:r>
              <a:rPr lang="en-US" altLang="zh-CN" dirty="0" smtClean="0"/>
              <a:t>actor  </a:t>
            </a:r>
            <a:r>
              <a:rPr lang="zh-CN" altLang="en-US" dirty="0" smtClean="0"/>
              <a:t>参与者</a:t>
            </a:r>
            <a:endParaRPr lang="zh-CN" altLang="en-US" dirty="0"/>
          </a:p>
        </p:txBody>
      </p:sp>
      <p:cxnSp>
        <p:nvCxnSpPr>
          <p:cNvPr id="25" name="直接箭头连接符 24"/>
          <p:cNvCxnSpPr/>
          <p:nvPr/>
        </p:nvCxnSpPr>
        <p:spPr>
          <a:xfrm rot="10800000" flipV="1">
            <a:off x="4895850" y="4343400"/>
            <a:ext cx="1276350" cy="762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6" name="TextBox 25"/>
          <p:cNvSpPr txBox="1"/>
          <p:nvPr/>
        </p:nvSpPr>
        <p:spPr>
          <a:xfrm>
            <a:off x="6305550" y="4124325"/>
            <a:ext cx="3924300" cy="369332"/>
          </a:xfrm>
          <a:prstGeom prst="rect">
            <a:avLst/>
          </a:prstGeom>
          <a:noFill/>
        </p:spPr>
        <p:txBody>
          <a:bodyPr wrap="square" rtlCol="0">
            <a:spAutoFit/>
          </a:bodyPr>
          <a:lstStyle/>
          <a:p>
            <a:r>
              <a:rPr lang="en-US" altLang="zh-CN" dirty="0" smtClean="0"/>
              <a:t>unidirectional association  </a:t>
            </a:r>
            <a:r>
              <a:rPr lang="zh-CN" altLang="en-US" dirty="0" smtClean="0"/>
              <a:t>单向关联</a:t>
            </a:r>
            <a:endParaRPr lang="zh-CN" altLang="en-US" dirty="0"/>
          </a:p>
        </p:txBody>
      </p:sp>
      <p:sp>
        <p:nvSpPr>
          <p:cNvPr id="29" name="TextBox 28"/>
          <p:cNvSpPr txBox="1"/>
          <p:nvPr/>
        </p:nvSpPr>
        <p:spPr>
          <a:xfrm>
            <a:off x="6391275" y="4581525"/>
            <a:ext cx="3514725" cy="646331"/>
          </a:xfrm>
          <a:prstGeom prst="rect">
            <a:avLst/>
          </a:prstGeom>
          <a:noFill/>
        </p:spPr>
        <p:txBody>
          <a:bodyPr wrap="square" rtlCol="0">
            <a:spAutoFit/>
          </a:bodyPr>
          <a:lstStyle/>
          <a:p>
            <a:r>
              <a:rPr lang="en-US" altLang="zh-CN" dirty="0" smtClean="0"/>
              <a:t>dependency or instantiates</a:t>
            </a:r>
            <a:r>
              <a:rPr lang="zh-CN" altLang="en-US" dirty="0" smtClean="0"/>
              <a:t>插入或实例化</a:t>
            </a:r>
            <a:endParaRPr lang="zh-CN" altLang="en-US" dirty="0"/>
          </a:p>
        </p:txBody>
      </p:sp>
      <p:cxnSp>
        <p:nvCxnSpPr>
          <p:cNvPr id="30" name="直接箭头连接符 29"/>
          <p:cNvCxnSpPr/>
          <p:nvPr/>
        </p:nvCxnSpPr>
        <p:spPr>
          <a:xfrm rot="10800000" flipV="1">
            <a:off x="5038725" y="4867275"/>
            <a:ext cx="1276350" cy="762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1" name="TextBox 30"/>
          <p:cNvSpPr txBox="1"/>
          <p:nvPr/>
        </p:nvSpPr>
        <p:spPr>
          <a:xfrm>
            <a:off x="1333500" y="5172075"/>
            <a:ext cx="2314575" cy="369332"/>
          </a:xfrm>
          <a:prstGeom prst="rect">
            <a:avLst/>
          </a:prstGeom>
          <a:noFill/>
        </p:spPr>
        <p:txBody>
          <a:bodyPr wrap="square" rtlCol="0">
            <a:spAutoFit/>
          </a:bodyPr>
          <a:lstStyle/>
          <a:p>
            <a:r>
              <a:rPr lang="en-US" altLang="zh-CN" dirty="0" smtClean="0"/>
              <a:t>Generalization </a:t>
            </a:r>
            <a:r>
              <a:rPr lang="zh-CN" altLang="en-US" dirty="0" smtClean="0"/>
              <a:t>泛化</a:t>
            </a:r>
            <a:endParaRPr lang="zh-CN" altLang="en-US" dirty="0"/>
          </a:p>
        </p:txBody>
      </p:sp>
      <p:cxnSp>
        <p:nvCxnSpPr>
          <p:cNvPr id="32" name="直接箭头连接符 31"/>
          <p:cNvCxnSpPr/>
          <p:nvPr/>
        </p:nvCxnSpPr>
        <p:spPr>
          <a:xfrm flipV="1">
            <a:off x="3276600" y="5305425"/>
            <a:ext cx="1457325" cy="762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
          <p:cNvGrpSpPr/>
          <p:nvPr/>
        </p:nvGrpSpPr>
        <p:grpSpPr>
          <a:xfrm>
            <a:off x="949663" y="454844"/>
            <a:ext cx="3933646" cy="879895"/>
            <a:chOff x="914152" y="570254"/>
            <a:chExt cx="3933646" cy="879895"/>
          </a:xfrm>
        </p:grpSpPr>
        <p:sp>
          <p:nvSpPr>
            <p:cNvPr id="3" name="矩形 2"/>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用例图制作流程</a:t>
              </a:r>
              <a:endParaRPr lang="zh-CN" altLang="en-US" dirty="0"/>
            </a:p>
          </p:txBody>
        </p:sp>
        <p:sp>
          <p:nvSpPr>
            <p:cNvPr id="4" name="等腰三角形 3"/>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TextBox 6"/>
          <p:cNvSpPr txBox="1"/>
          <p:nvPr/>
        </p:nvSpPr>
        <p:spPr>
          <a:xfrm>
            <a:off x="7800975" y="2362200"/>
            <a:ext cx="3095625" cy="5355312"/>
          </a:xfrm>
          <a:prstGeom prst="rect">
            <a:avLst/>
          </a:prstGeom>
          <a:noFill/>
        </p:spPr>
        <p:txBody>
          <a:bodyPr wrap="square" rtlCol="0">
            <a:spAutoFit/>
          </a:bodyPr>
          <a:lstStyle/>
          <a:p>
            <a:r>
              <a:rPr lang="zh-CN" altLang="en-US" dirty="0" smtClean="0"/>
              <a:t>（</a:t>
            </a:r>
            <a:r>
              <a:rPr lang="en-US" altLang="zh-CN" dirty="0" smtClean="0"/>
              <a:t>1</a:t>
            </a:r>
            <a:r>
              <a:rPr lang="zh-CN" altLang="en-US" dirty="0" smtClean="0"/>
              <a:t>）选择工具栏 </a:t>
            </a:r>
            <a:r>
              <a:rPr lang="en-US" altLang="zh-CN" dirty="0" smtClean="0"/>
              <a:t>actor</a:t>
            </a:r>
            <a:r>
              <a:rPr lang="zh-CN" altLang="en-US" dirty="0" smtClean="0"/>
              <a:t>；</a:t>
            </a:r>
            <a:endParaRPr lang="en-US" altLang="zh-CN" dirty="0" smtClean="0"/>
          </a:p>
          <a:p>
            <a:r>
              <a:rPr lang="en-US" altLang="zh-CN" dirty="0" smtClean="0"/>
              <a:t> </a:t>
            </a:r>
            <a:r>
              <a:rPr lang="zh-CN" altLang="en-US" dirty="0" smtClean="0"/>
              <a:t>（</a:t>
            </a:r>
            <a:r>
              <a:rPr lang="en-US" altLang="zh-CN" dirty="0" smtClean="0"/>
              <a:t>2</a:t>
            </a:r>
            <a:r>
              <a:rPr lang="zh-CN" altLang="en-US" dirty="0" smtClean="0"/>
              <a:t>）用例图中要放置参与者符号的地方单击鼠标左键</a:t>
            </a:r>
            <a:endParaRPr lang="en-US" altLang="zh-CN" dirty="0" smtClean="0"/>
          </a:p>
          <a:p>
            <a:r>
              <a:rPr lang="zh-CN" altLang="en-US" dirty="0" smtClean="0"/>
              <a:t> （</a:t>
            </a:r>
            <a:r>
              <a:rPr lang="en-US" altLang="zh-CN" dirty="0" smtClean="0"/>
              <a:t>3</a:t>
            </a:r>
            <a:r>
              <a:rPr lang="zh-CN" altLang="en-US" dirty="0" smtClean="0"/>
              <a:t>）键入新参与者的名称，如“学生”</a:t>
            </a:r>
            <a:endParaRPr lang="en-US" altLang="zh-CN" dirty="0" smtClean="0"/>
          </a:p>
          <a:p>
            <a:r>
              <a:rPr lang="zh-CN" altLang="en-US" dirty="0" smtClean="0"/>
              <a:t> （</a:t>
            </a:r>
            <a:r>
              <a:rPr lang="en-US" altLang="zh-CN" dirty="0" smtClean="0"/>
              <a:t>4</a:t>
            </a:r>
            <a:r>
              <a:rPr lang="zh-CN" altLang="en-US" dirty="0" smtClean="0"/>
              <a:t>）如果想要更改原型，点击</a:t>
            </a:r>
            <a:r>
              <a:rPr lang="en-US" altLang="zh-CN" dirty="0" smtClean="0"/>
              <a:t>Stereotype</a:t>
            </a:r>
            <a:r>
              <a:rPr lang="zh-CN" altLang="en-US" dirty="0" smtClean="0"/>
              <a:t>，更改</a:t>
            </a:r>
            <a:endParaRPr lang="en-US" altLang="zh-CN" dirty="0" smtClean="0"/>
          </a:p>
          <a:p>
            <a:r>
              <a:rPr lang="en-US" altLang="zh-CN" dirty="0" smtClean="0"/>
              <a:t> </a:t>
            </a:r>
            <a:r>
              <a:rPr lang="zh-CN" altLang="en-US" dirty="0" smtClean="0"/>
              <a:t>（</a:t>
            </a:r>
            <a:r>
              <a:rPr lang="en-US" altLang="zh-CN" dirty="0" smtClean="0"/>
              <a:t>5</a:t>
            </a:r>
            <a:r>
              <a:rPr lang="zh-CN" altLang="en-US" dirty="0" smtClean="0"/>
              <a:t>）</a:t>
            </a:r>
            <a:r>
              <a:rPr lang="en-US" altLang="zh-CN" dirty="0" smtClean="0"/>
              <a:t>Documentation</a:t>
            </a:r>
            <a:r>
              <a:rPr lang="zh-CN" altLang="en-US" dirty="0" smtClean="0"/>
              <a:t>写入简要说明</a:t>
            </a:r>
            <a:endParaRPr lang="en-US" altLang="zh-CN" dirty="0" smtClean="0"/>
          </a:p>
          <a:p>
            <a:r>
              <a:rPr lang="zh-CN" altLang="en-US" dirty="0" smtClean="0"/>
              <a:t> （</a:t>
            </a:r>
            <a:r>
              <a:rPr lang="en-US" altLang="zh-CN" dirty="0" smtClean="0"/>
              <a:t>6</a:t>
            </a:r>
            <a:r>
              <a:rPr lang="zh-CN" altLang="en-US" dirty="0" smtClean="0"/>
              <a:t>）选择工具栏 </a:t>
            </a:r>
            <a:r>
              <a:rPr lang="en-US" altLang="zh-CN" dirty="0" smtClean="0"/>
              <a:t>Use Case</a:t>
            </a:r>
            <a:r>
              <a:rPr lang="zh-CN" altLang="en-US" dirty="0" smtClean="0"/>
              <a:t>；</a:t>
            </a:r>
            <a:endParaRPr lang="en-US" altLang="zh-CN" dirty="0" smtClean="0"/>
          </a:p>
          <a:p>
            <a:r>
              <a:rPr lang="zh-CN" altLang="en-US" dirty="0" smtClean="0"/>
              <a:t>工具栏选择</a:t>
            </a:r>
            <a:r>
              <a:rPr lang="en-US" altLang="zh-CN" dirty="0" smtClean="0"/>
              <a:t>unidirectional association</a:t>
            </a:r>
            <a:r>
              <a:rPr lang="zh-CN" altLang="en-US" dirty="0" smtClean="0"/>
              <a:t>（单向关联）将学生和系统连接。</a:t>
            </a:r>
            <a:endParaRPr lang="zh-CN" altLang="en-US" dirty="0" smtClean="0"/>
          </a:p>
          <a:p>
            <a:endParaRPr lang="en-US" altLang="zh-CN" dirty="0" smtClean="0"/>
          </a:p>
          <a:p>
            <a:r>
              <a:rPr lang="en-US" altLang="zh-CN" dirty="0" smtClean="0"/>
              <a:t> </a:t>
            </a:r>
            <a:endParaRPr lang="en-US" altLang="zh-CN" dirty="0" smtClean="0"/>
          </a:p>
          <a:p>
            <a:endParaRPr lang="zh-CN" altLang="en-US" dirty="0" smtClean="0"/>
          </a:p>
          <a:p>
            <a:endParaRPr lang="en-US" altLang="zh-CN" dirty="0" smtClean="0"/>
          </a:p>
          <a:p>
            <a:endParaRPr lang="en-US" altLang="zh-CN" dirty="0" smtClean="0"/>
          </a:p>
          <a:p>
            <a:endParaRPr lang="zh-CN" altLang="en-US" dirty="0"/>
          </a:p>
        </p:txBody>
      </p:sp>
      <p:pic>
        <p:nvPicPr>
          <p:cNvPr id="8" name="Picture 2"/>
          <p:cNvPicPr>
            <a:picLocks noChangeAspect="1" noChangeArrowheads="1"/>
          </p:cNvPicPr>
          <p:nvPr/>
        </p:nvPicPr>
        <p:blipFill>
          <a:blip r:embed="rId1"/>
          <a:srcRect/>
          <a:stretch>
            <a:fillRect/>
          </a:stretch>
        </p:blipFill>
        <p:spPr bwMode="auto">
          <a:xfrm>
            <a:off x="746131" y="1857375"/>
            <a:ext cx="5873744" cy="3829050"/>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
          <p:cNvGrpSpPr/>
          <p:nvPr/>
        </p:nvGrpSpPr>
        <p:grpSpPr>
          <a:xfrm>
            <a:off x="949663" y="454844"/>
            <a:ext cx="3933646" cy="879895"/>
            <a:chOff x="914152" y="570254"/>
            <a:chExt cx="3933646" cy="879895"/>
          </a:xfrm>
        </p:grpSpPr>
        <p:sp>
          <p:nvSpPr>
            <p:cNvPr id="3" name="矩形 2"/>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类图制作流程</a:t>
              </a:r>
              <a:endParaRPr lang="zh-CN" altLang="en-US" dirty="0"/>
            </a:p>
          </p:txBody>
        </p:sp>
        <p:sp>
          <p:nvSpPr>
            <p:cNvPr id="4" name="等腰三角形 3"/>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2162" name="Picture 2"/>
          <p:cNvPicPr>
            <a:picLocks noChangeAspect="1" noChangeArrowheads="1"/>
          </p:cNvPicPr>
          <p:nvPr/>
        </p:nvPicPr>
        <p:blipFill>
          <a:blip r:embed="rId1"/>
          <a:srcRect/>
          <a:stretch>
            <a:fillRect/>
          </a:stretch>
        </p:blipFill>
        <p:spPr bwMode="auto">
          <a:xfrm>
            <a:off x="2686050" y="2371725"/>
            <a:ext cx="381000" cy="2686050"/>
          </a:xfrm>
          <a:prstGeom prst="rect">
            <a:avLst/>
          </a:prstGeom>
          <a:noFill/>
          <a:ln w="9525">
            <a:noFill/>
            <a:miter lim="800000"/>
            <a:headEnd/>
            <a:tailEnd/>
          </a:ln>
          <a:effectLst/>
        </p:spPr>
      </p:pic>
      <p:cxnSp>
        <p:nvCxnSpPr>
          <p:cNvPr id="12" name="直接箭头连接符 11"/>
          <p:cNvCxnSpPr/>
          <p:nvPr/>
        </p:nvCxnSpPr>
        <p:spPr>
          <a:xfrm rot="10800000" flipV="1">
            <a:off x="2943226" y="2971800"/>
            <a:ext cx="1171575" cy="1524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4305300" y="2752725"/>
            <a:ext cx="3590925" cy="369332"/>
          </a:xfrm>
          <a:prstGeom prst="rect">
            <a:avLst/>
          </a:prstGeom>
          <a:noFill/>
        </p:spPr>
        <p:txBody>
          <a:bodyPr wrap="square" rtlCol="0">
            <a:spAutoFit/>
          </a:bodyPr>
          <a:lstStyle/>
          <a:p>
            <a:r>
              <a:rPr lang="en-US" altLang="zh-CN" dirty="0" smtClean="0"/>
              <a:t>Class </a:t>
            </a:r>
            <a:r>
              <a:rPr lang="zh-CN" altLang="en-US" dirty="0" smtClean="0"/>
              <a:t>类</a:t>
            </a:r>
            <a:endParaRPr lang="zh-CN" altLang="en-US" dirty="0"/>
          </a:p>
        </p:txBody>
      </p:sp>
      <p:cxnSp>
        <p:nvCxnSpPr>
          <p:cNvPr id="15" name="直接箭头连接符 14"/>
          <p:cNvCxnSpPr/>
          <p:nvPr/>
        </p:nvCxnSpPr>
        <p:spPr>
          <a:xfrm rot="10800000">
            <a:off x="2943225" y="4895851"/>
            <a:ext cx="1790700" cy="666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6" name="TextBox 15"/>
          <p:cNvSpPr txBox="1"/>
          <p:nvPr/>
        </p:nvSpPr>
        <p:spPr>
          <a:xfrm>
            <a:off x="5029200" y="4810125"/>
            <a:ext cx="2228850" cy="369332"/>
          </a:xfrm>
          <a:prstGeom prst="rect">
            <a:avLst/>
          </a:prstGeom>
          <a:noFill/>
        </p:spPr>
        <p:txBody>
          <a:bodyPr wrap="square" rtlCol="0">
            <a:spAutoFit/>
          </a:bodyPr>
          <a:lstStyle/>
          <a:p>
            <a:r>
              <a:rPr lang="en-US" altLang="zh-CN" dirty="0" smtClean="0"/>
              <a:t>Realize </a:t>
            </a:r>
            <a:r>
              <a:rPr lang="zh-CN" altLang="en-US" dirty="0" smtClean="0"/>
              <a:t>实现</a:t>
            </a:r>
            <a:endParaRPr lang="zh-CN" altLang="en-US" dirty="0"/>
          </a:p>
        </p:txBody>
      </p:sp>
      <p:cxnSp>
        <p:nvCxnSpPr>
          <p:cNvPr id="18" name="直接箭头连接符 17"/>
          <p:cNvCxnSpPr/>
          <p:nvPr/>
        </p:nvCxnSpPr>
        <p:spPr>
          <a:xfrm rot="10800000">
            <a:off x="2981325" y="3543301"/>
            <a:ext cx="1733550" cy="35242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9" name="TextBox 18"/>
          <p:cNvSpPr txBox="1"/>
          <p:nvPr/>
        </p:nvSpPr>
        <p:spPr>
          <a:xfrm>
            <a:off x="4733925" y="3724275"/>
            <a:ext cx="2228850" cy="369332"/>
          </a:xfrm>
          <a:prstGeom prst="rect">
            <a:avLst/>
          </a:prstGeom>
          <a:noFill/>
        </p:spPr>
        <p:txBody>
          <a:bodyPr wrap="square" rtlCol="0">
            <a:spAutoFit/>
          </a:bodyPr>
          <a:lstStyle/>
          <a:p>
            <a:r>
              <a:rPr lang="en-US" altLang="zh-CN" dirty="0" smtClean="0"/>
              <a:t>Interface </a:t>
            </a:r>
            <a:r>
              <a:rPr lang="zh-CN" altLang="en-US" dirty="0" smtClean="0"/>
              <a:t>接口</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914152" y="570254"/>
            <a:ext cx="3933646" cy="879895"/>
            <a:chOff x="914152" y="570254"/>
            <a:chExt cx="3933646" cy="879895"/>
          </a:xfrm>
        </p:grpSpPr>
        <p:sp>
          <p:nvSpPr>
            <p:cNvPr id="3" name="矩形 2"/>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1189951" y="659987"/>
            <a:ext cx="3382049" cy="769441"/>
          </a:xfrm>
          <a:prstGeom prst="rect">
            <a:avLst/>
          </a:prstGeom>
        </p:spPr>
        <p:txBody>
          <a:bodyPr wrap="square">
            <a:spAutoFit/>
          </a:bodyPr>
          <a:lstStyle/>
          <a:p>
            <a:pPr algn="ctr" fontAlgn="t"/>
            <a:r>
              <a:rPr lang="en-US" altLang="zh-CN" sz="4400" b="0" i="0" dirty="0" smtClean="0">
                <a:solidFill>
                  <a:schemeClr val="bg1"/>
                </a:solidFill>
                <a:effectLst/>
                <a:latin typeface="方正兰亭粗黑简体" panose="02000000000000000000" pitchFamily="2" charset="-122"/>
                <a:ea typeface="方正兰亭粗黑简体" panose="02000000000000000000" pitchFamily="2" charset="-122"/>
              </a:rPr>
              <a:t>QUESTION</a:t>
            </a:r>
            <a:endParaRPr lang="en-US" altLang="zh-CN" sz="44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nvGrpSpPr>
          <p:cNvPr id="12" name="组合 11"/>
          <p:cNvGrpSpPr/>
          <p:nvPr/>
        </p:nvGrpSpPr>
        <p:grpSpPr>
          <a:xfrm>
            <a:off x="1871591" y="2610815"/>
            <a:ext cx="681375" cy="681375"/>
            <a:chOff x="2866816" y="2504421"/>
            <a:chExt cx="943184" cy="943184"/>
          </a:xfrm>
        </p:grpSpPr>
        <p:grpSp>
          <p:nvGrpSpPr>
            <p:cNvPr id="11" name="组合 10"/>
            <p:cNvGrpSpPr/>
            <p:nvPr/>
          </p:nvGrpSpPr>
          <p:grpSpPr>
            <a:xfrm>
              <a:off x="2866816" y="2504421"/>
              <a:ext cx="943184" cy="943184"/>
              <a:chOff x="3173998" y="2528145"/>
              <a:chExt cx="638355" cy="638355"/>
            </a:xfrm>
          </p:grpSpPr>
          <p:sp>
            <p:nvSpPr>
              <p:cNvPr id="6" name="矩形 5"/>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279524" y="2633671"/>
                <a:ext cx="427302" cy="427302"/>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2976621" y="2546143"/>
              <a:ext cx="723575" cy="809467"/>
            </a:xfrm>
            <a:prstGeom prst="rect">
              <a:avLst/>
            </a:prstGeom>
          </p:spPr>
          <p:txBody>
            <a:bodyPr wrap="square">
              <a:spAutoFit/>
            </a:bodyPr>
            <a:lstStyle/>
            <a:p>
              <a:pPr algn="ctr" fontAlgn="t"/>
              <a:r>
                <a:rPr lang="en-US" altLang="zh-CN" sz="3200" b="0" i="0" dirty="0" smtClean="0">
                  <a:solidFill>
                    <a:schemeClr val="bg1"/>
                  </a:solidFill>
                  <a:effectLst/>
                  <a:latin typeface="方正兰亭粗黑简体" panose="02000000000000000000" pitchFamily="2" charset="-122"/>
                  <a:ea typeface="方正兰亭粗黑简体" panose="02000000000000000000" pitchFamily="2" charset="-122"/>
                </a:rPr>
                <a:t>Q</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35" name="矩形 34"/>
          <p:cNvSpPr/>
          <p:nvPr/>
        </p:nvSpPr>
        <p:spPr>
          <a:xfrm>
            <a:off x="2488041" y="2700074"/>
            <a:ext cx="5490606" cy="525657"/>
          </a:xfrm>
          <a:prstGeom prst="rect">
            <a:avLst/>
          </a:prstGeom>
        </p:spPr>
        <p:txBody>
          <a:bodyPr wrap="none">
            <a:spAutoFit/>
          </a:bodyPr>
          <a:lstStyle/>
          <a:p>
            <a:pPr algn="just">
              <a:lnSpc>
                <a:spcPct val="130000"/>
              </a:lnSpc>
            </a:pPr>
            <a:r>
              <a:rPr lang="zh-CN" altLang="en-US" sz="2400" b="1" dirty="0" smtClean="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有哪几个比较有代表性的</a:t>
            </a:r>
            <a:r>
              <a:rPr lang="en-US" altLang="zh-CN" sz="2400" b="1" dirty="0">
                <a:latin typeface="微软雅黑" panose="020B0503020204020204" pitchFamily="34" charset="-122"/>
                <a:ea typeface="微软雅黑" panose="020B0503020204020204" pitchFamily="34" charset="-122"/>
              </a:rPr>
              <a:t>UML</a:t>
            </a:r>
            <a:r>
              <a:rPr lang="zh-CN" altLang="en-US" sz="2400" b="1" dirty="0">
                <a:latin typeface="微软雅黑" panose="020B0503020204020204" pitchFamily="34" charset="-122"/>
                <a:ea typeface="微软雅黑" panose="020B0503020204020204" pitchFamily="34" charset="-122"/>
              </a:rPr>
              <a:t>工具？</a:t>
            </a:r>
            <a:endParaRPr lang="en-US" altLang="zh-CN" sz="2400" b="1" dirty="0">
              <a:latin typeface="微软雅黑" panose="020B0503020204020204" pitchFamily="34" charset="-122"/>
              <a:ea typeface="微软雅黑" panose="020B0503020204020204" pitchFamily="34" charset="-122"/>
            </a:endParaRPr>
          </a:p>
        </p:txBody>
      </p:sp>
      <p:sp>
        <p:nvSpPr>
          <p:cNvPr id="64" name="矩形 63"/>
          <p:cNvSpPr/>
          <p:nvPr/>
        </p:nvSpPr>
        <p:spPr>
          <a:xfrm>
            <a:off x="0" y="6211019"/>
            <a:ext cx="12192001" cy="483079"/>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42" presetClass="entr" presetSubtype="0" fill="hold" nodeType="withEffect">
                                  <p:stCondLst>
                                    <p:cond delay="4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anim calcmode="lin" valueType="num">
                                      <p:cBhvr>
                                        <p:cTn id="11" dur="1000" fill="hold"/>
                                        <p:tgtEl>
                                          <p:spTgt spid="12"/>
                                        </p:tgtEl>
                                        <p:attrNameLst>
                                          <p:attrName>ppt_x</p:attrName>
                                        </p:attrNameLst>
                                      </p:cBhvr>
                                      <p:tavLst>
                                        <p:tav tm="0">
                                          <p:val>
                                            <p:strVal val="#ppt_x"/>
                                          </p:val>
                                        </p:tav>
                                        <p:tav tm="100000">
                                          <p:val>
                                            <p:strVal val="#ppt_x"/>
                                          </p:val>
                                        </p:tav>
                                      </p:tavLst>
                                    </p:anim>
                                    <p:anim calcmode="lin" valueType="num">
                                      <p:cBhvr>
                                        <p:cTn id="12" dur="1000" fill="hold"/>
                                        <p:tgtEl>
                                          <p:spTgt spid="12"/>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130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1000"/>
                                        <p:tgtEl>
                                          <p:spTgt spid="35"/>
                                        </p:tgtEl>
                                      </p:cBhvr>
                                    </p:animEffect>
                                    <p:anim calcmode="lin" valueType="num">
                                      <p:cBhvr>
                                        <p:cTn id="16" dur="1000" fill="hold"/>
                                        <p:tgtEl>
                                          <p:spTgt spid="35"/>
                                        </p:tgtEl>
                                        <p:attrNameLst>
                                          <p:attrName>ppt_x</p:attrName>
                                        </p:attrNameLst>
                                      </p:cBhvr>
                                      <p:tavLst>
                                        <p:tav tm="0">
                                          <p:val>
                                            <p:strVal val="#ppt_x"/>
                                          </p:val>
                                        </p:tav>
                                        <p:tav tm="100000">
                                          <p:val>
                                            <p:strVal val="#ppt_x"/>
                                          </p:val>
                                        </p:tav>
                                      </p:tavLst>
                                    </p:anim>
                                    <p:anim calcmode="lin" valueType="num">
                                      <p:cBhvr>
                                        <p:cTn id="17"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
          <p:cNvGrpSpPr/>
          <p:nvPr/>
        </p:nvGrpSpPr>
        <p:grpSpPr>
          <a:xfrm>
            <a:off x="949663" y="454844"/>
            <a:ext cx="3933646" cy="879895"/>
            <a:chOff x="914152" y="570254"/>
            <a:chExt cx="3933646" cy="879895"/>
          </a:xfrm>
        </p:grpSpPr>
        <p:sp>
          <p:nvSpPr>
            <p:cNvPr id="3" name="矩形 2"/>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类图制作流程</a:t>
              </a:r>
              <a:endParaRPr lang="zh-CN" altLang="en-US" dirty="0"/>
            </a:p>
          </p:txBody>
        </p:sp>
        <p:sp>
          <p:nvSpPr>
            <p:cNvPr id="4" name="等腰三角形 3"/>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13"/>
          <p:cNvSpPr txBox="1"/>
          <p:nvPr/>
        </p:nvSpPr>
        <p:spPr>
          <a:xfrm>
            <a:off x="7800975" y="2362200"/>
            <a:ext cx="3095625" cy="3970318"/>
          </a:xfrm>
          <a:prstGeom prst="rect">
            <a:avLst/>
          </a:prstGeom>
          <a:noFill/>
        </p:spPr>
        <p:txBody>
          <a:bodyPr wrap="square" rtlCol="0">
            <a:spAutoFit/>
          </a:bodyPr>
          <a:lstStyle/>
          <a:p>
            <a:r>
              <a:rPr lang="zh-CN" altLang="en-US" dirty="0" smtClean="0"/>
              <a:t>（</a:t>
            </a:r>
            <a:r>
              <a:rPr lang="en-US" altLang="zh-CN" dirty="0" smtClean="0"/>
              <a:t>1</a:t>
            </a:r>
            <a:r>
              <a:rPr lang="zh-CN" altLang="en-US" dirty="0" smtClean="0"/>
              <a:t>）选择工具栏 </a:t>
            </a:r>
            <a:r>
              <a:rPr lang="en-US" altLang="zh-CN" dirty="0" smtClean="0"/>
              <a:t>class</a:t>
            </a:r>
            <a:r>
              <a:rPr lang="zh-CN" altLang="en-US" dirty="0" smtClean="0"/>
              <a:t>；</a:t>
            </a:r>
            <a:endParaRPr lang="en-US" altLang="zh-CN" dirty="0" smtClean="0"/>
          </a:p>
          <a:p>
            <a:r>
              <a:rPr lang="zh-CN" altLang="en-US" dirty="0" smtClean="0"/>
              <a:t>（</a:t>
            </a:r>
            <a:r>
              <a:rPr lang="en-US" altLang="zh-CN" dirty="0" smtClean="0"/>
              <a:t>2</a:t>
            </a:r>
            <a:r>
              <a:rPr lang="zh-CN" altLang="en-US" dirty="0" smtClean="0"/>
              <a:t>）用例图中要放置参与者符号的地方单击鼠标左键</a:t>
            </a:r>
            <a:endParaRPr lang="en-US" altLang="zh-CN" dirty="0" smtClean="0"/>
          </a:p>
          <a:p>
            <a:r>
              <a:rPr lang="zh-CN" altLang="en-US" dirty="0" smtClean="0"/>
              <a:t>（</a:t>
            </a:r>
            <a:r>
              <a:rPr lang="en-US" altLang="zh-CN" dirty="0" smtClean="0"/>
              <a:t>3</a:t>
            </a:r>
            <a:r>
              <a:rPr lang="zh-CN" altLang="en-US" dirty="0" smtClean="0"/>
              <a:t>）选择工具栏 </a:t>
            </a:r>
            <a:r>
              <a:rPr lang="en-US" altLang="zh-CN" dirty="0" smtClean="0"/>
              <a:t>class</a:t>
            </a:r>
            <a:r>
              <a:rPr lang="zh-CN" altLang="en-US" dirty="0" smtClean="0"/>
              <a:t>；</a:t>
            </a:r>
            <a:endParaRPr lang="en-US" altLang="zh-CN" dirty="0" smtClean="0"/>
          </a:p>
          <a:p>
            <a:r>
              <a:rPr lang="zh-CN" altLang="en-US" dirty="0" smtClean="0"/>
              <a:t>（</a:t>
            </a:r>
            <a:r>
              <a:rPr lang="en-US" altLang="zh-CN" dirty="0" smtClean="0"/>
              <a:t>4</a:t>
            </a:r>
            <a:r>
              <a:rPr lang="zh-CN" altLang="en-US" dirty="0" smtClean="0"/>
              <a:t>）用例图中要放置参与者符号的地方单击鼠标左键</a:t>
            </a:r>
            <a:endParaRPr lang="en-US" altLang="zh-CN" dirty="0" smtClean="0"/>
          </a:p>
          <a:p>
            <a:r>
              <a:rPr lang="zh-CN" altLang="en-US" dirty="0" smtClean="0"/>
              <a:t>（</a:t>
            </a:r>
            <a:r>
              <a:rPr lang="en-US" altLang="zh-CN" dirty="0" smtClean="0"/>
              <a:t>5</a:t>
            </a:r>
            <a:r>
              <a:rPr lang="zh-CN" altLang="en-US" dirty="0" smtClean="0"/>
              <a:t>）单向连接公司员工类</a:t>
            </a:r>
            <a:endParaRPr lang="en-US" altLang="zh-CN" dirty="0" smtClean="0"/>
          </a:p>
          <a:p>
            <a:r>
              <a:rPr lang="zh-CN" altLang="en-US" dirty="0" smtClean="0"/>
              <a:t>（</a:t>
            </a:r>
            <a:r>
              <a:rPr lang="en-US" altLang="zh-CN" dirty="0" smtClean="0"/>
              <a:t>6</a:t>
            </a:r>
            <a:r>
              <a:rPr lang="zh-CN" altLang="en-US" dirty="0" smtClean="0"/>
              <a:t>）命名关系</a:t>
            </a:r>
            <a:r>
              <a:rPr lang="en-US" altLang="zh-CN" dirty="0" smtClean="0"/>
              <a:t>   </a:t>
            </a:r>
            <a:endParaRPr lang="en-US" altLang="zh-CN" dirty="0" smtClean="0"/>
          </a:p>
          <a:p>
            <a:r>
              <a:rPr lang="zh-CN" altLang="en-US" dirty="0" smtClean="0"/>
              <a:t>（</a:t>
            </a:r>
            <a:r>
              <a:rPr lang="en-US" altLang="zh-CN" dirty="0" smtClean="0"/>
              <a:t>7</a:t>
            </a:r>
            <a:r>
              <a:rPr lang="zh-CN" altLang="en-US" dirty="0" smtClean="0"/>
              <a:t>）右键线，设置</a:t>
            </a:r>
            <a:r>
              <a:rPr lang="en-US" altLang="zh-CN" dirty="0" smtClean="0"/>
              <a:t>multiplicity</a:t>
            </a:r>
            <a:r>
              <a:rPr lang="zh-CN" altLang="en-US" dirty="0" smtClean="0"/>
              <a:t>关系</a:t>
            </a:r>
            <a:endParaRPr lang="zh-CN" altLang="en-US" dirty="0" smtClean="0"/>
          </a:p>
          <a:p>
            <a:endParaRPr lang="en-US" altLang="zh-CN" dirty="0" smtClean="0"/>
          </a:p>
          <a:p>
            <a:endParaRPr lang="en-US" altLang="zh-CN" dirty="0" smtClean="0"/>
          </a:p>
          <a:p>
            <a:r>
              <a:rPr lang="en-US" altLang="zh-CN" dirty="0" smtClean="0"/>
              <a:t>  </a:t>
            </a:r>
            <a:endParaRPr lang="en-US" altLang="zh-CN" dirty="0" smtClean="0"/>
          </a:p>
          <a:p>
            <a:endParaRPr lang="zh-CN" altLang="en-US" dirty="0"/>
          </a:p>
        </p:txBody>
      </p:sp>
      <p:pic>
        <p:nvPicPr>
          <p:cNvPr id="8" name="Picture 2"/>
          <p:cNvPicPr>
            <a:picLocks noChangeAspect="1" noChangeArrowheads="1"/>
          </p:cNvPicPr>
          <p:nvPr/>
        </p:nvPicPr>
        <p:blipFill>
          <a:blip r:embed="rId1"/>
          <a:srcRect/>
          <a:stretch>
            <a:fillRect/>
          </a:stretch>
        </p:blipFill>
        <p:spPr bwMode="auto">
          <a:xfrm>
            <a:off x="304800" y="1629432"/>
            <a:ext cx="6391275" cy="4350681"/>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srcRect/>
          <a:stretch>
            <a:fillRect/>
          </a:stretch>
        </p:blipFill>
        <p:spPr bwMode="auto">
          <a:xfrm>
            <a:off x="5143500" y="1343025"/>
            <a:ext cx="523875" cy="4587446"/>
          </a:xfrm>
          <a:prstGeom prst="rect">
            <a:avLst/>
          </a:prstGeom>
          <a:noFill/>
          <a:ln w="9525">
            <a:noFill/>
            <a:miter lim="800000"/>
            <a:headEnd/>
            <a:tailEnd/>
          </a:ln>
          <a:effectLst/>
        </p:spPr>
      </p:pic>
      <p:grpSp>
        <p:nvGrpSpPr>
          <p:cNvPr id="3" name="组合 7"/>
          <p:cNvGrpSpPr/>
          <p:nvPr/>
        </p:nvGrpSpPr>
        <p:grpSpPr>
          <a:xfrm>
            <a:off x="673438" y="350069"/>
            <a:ext cx="3933646" cy="879895"/>
            <a:chOff x="914152" y="570254"/>
            <a:chExt cx="3933646" cy="879895"/>
          </a:xfrm>
        </p:grpSpPr>
        <p:sp>
          <p:nvSpPr>
            <p:cNvPr id="4" name="矩形 3"/>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活动图制作流程</a:t>
              </a:r>
              <a:endParaRPr lang="zh-CN" altLang="en-US" dirty="0"/>
            </a:p>
          </p:txBody>
        </p:sp>
        <p:sp>
          <p:nvSpPr>
            <p:cNvPr id="5" name="等腰三角形 4"/>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TextBox 6"/>
          <p:cNvSpPr txBox="1"/>
          <p:nvPr/>
        </p:nvSpPr>
        <p:spPr>
          <a:xfrm>
            <a:off x="2133600" y="3152775"/>
            <a:ext cx="2209800" cy="369332"/>
          </a:xfrm>
          <a:prstGeom prst="rect">
            <a:avLst/>
          </a:prstGeom>
          <a:noFill/>
        </p:spPr>
        <p:txBody>
          <a:bodyPr wrap="square" rtlCol="0">
            <a:spAutoFit/>
          </a:bodyPr>
          <a:lstStyle/>
          <a:p>
            <a:r>
              <a:rPr lang="en-US" altLang="zh-CN" dirty="0" smtClean="0"/>
              <a:t>start state </a:t>
            </a:r>
            <a:r>
              <a:rPr lang="zh-CN" altLang="en-US" dirty="0" smtClean="0"/>
              <a:t>开始状态</a:t>
            </a:r>
            <a:endParaRPr lang="zh-CN" altLang="en-US" dirty="0"/>
          </a:p>
        </p:txBody>
      </p:sp>
      <p:sp>
        <p:nvSpPr>
          <p:cNvPr id="8" name="TextBox 7"/>
          <p:cNvSpPr txBox="1"/>
          <p:nvPr/>
        </p:nvSpPr>
        <p:spPr>
          <a:xfrm>
            <a:off x="2143125" y="3552825"/>
            <a:ext cx="2209800" cy="369332"/>
          </a:xfrm>
          <a:prstGeom prst="rect">
            <a:avLst/>
          </a:prstGeom>
          <a:noFill/>
        </p:spPr>
        <p:txBody>
          <a:bodyPr wrap="square" rtlCol="0">
            <a:spAutoFit/>
          </a:bodyPr>
          <a:lstStyle/>
          <a:p>
            <a:r>
              <a:rPr lang="en-US" altLang="zh-CN" dirty="0" smtClean="0"/>
              <a:t>end state </a:t>
            </a:r>
            <a:r>
              <a:rPr lang="zh-CN" altLang="en-US" dirty="0" smtClean="0"/>
              <a:t>结束状态</a:t>
            </a:r>
            <a:endParaRPr lang="zh-CN" altLang="en-US" dirty="0"/>
          </a:p>
        </p:txBody>
      </p:sp>
      <p:sp>
        <p:nvSpPr>
          <p:cNvPr id="9" name="TextBox 8"/>
          <p:cNvSpPr txBox="1"/>
          <p:nvPr/>
        </p:nvSpPr>
        <p:spPr>
          <a:xfrm>
            <a:off x="6105524" y="3829050"/>
            <a:ext cx="2828925" cy="369332"/>
          </a:xfrm>
          <a:prstGeom prst="rect">
            <a:avLst/>
          </a:prstGeom>
          <a:noFill/>
        </p:spPr>
        <p:txBody>
          <a:bodyPr wrap="square" rtlCol="0">
            <a:spAutoFit/>
          </a:bodyPr>
          <a:lstStyle/>
          <a:p>
            <a:r>
              <a:rPr lang="en-US" altLang="zh-CN" dirty="0" smtClean="0"/>
              <a:t>state Transition</a:t>
            </a:r>
            <a:r>
              <a:rPr lang="zh-CN" altLang="en-US" dirty="0" smtClean="0"/>
              <a:t>  状态转换</a:t>
            </a:r>
            <a:endParaRPr lang="zh-CN" altLang="en-US" dirty="0"/>
          </a:p>
        </p:txBody>
      </p:sp>
      <p:sp>
        <p:nvSpPr>
          <p:cNvPr id="10" name="TextBox 9"/>
          <p:cNvSpPr txBox="1"/>
          <p:nvPr/>
        </p:nvSpPr>
        <p:spPr>
          <a:xfrm>
            <a:off x="6096000" y="4181475"/>
            <a:ext cx="3238500" cy="369332"/>
          </a:xfrm>
          <a:prstGeom prst="rect">
            <a:avLst/>
          </a:prstGeom>
          <a:noFill/>
        </p:spPr>
        <p:txBody>
          <a:bodyPr wrap="square" rtlCol="0">
            <a:spAutoFit/>
          </a:bodyPr>
          <a:lstStyle/>
          <a:p>
            <a:r>
              <a:rPr lang="en-US" altLang="zh-CN" dirty="0" smtClean="0"/>
              <a:t>transition to self </a:t>
            </a:r>
            <a:r>
              <a:rPr lang="zh-CN" altLang="en-US" dirty="0" smtClean="0"/>
              <a:t>转换为原来</a:t>
            </a:r>
            <a:endParaRPr lang="zh-CN" altLang="en-US" dirty="0"/>
          </a:p>
        </p:txBody>
      </p:sp>
      <p:sp>
        <p:nvSpPr>
          <p:cNvPr id="11" name="TextBox 10"/>
          <p:cNvSpPr txBox="1"/>
          <p:nvPr/>
        </p:nvSpPr>
        <p:spPr>
          <a:xfrm>
            <a:off x="857250" y="4381500"/>
            <a:ext cx="3762375" cy="369332"/>
          </a:xfrm>
          <a:prstGeom prst="rect">
            <a:avLst/>
          </a:prstGeom>
          <a:noFill/>
        </p:spPr>
        <p:txBody>
          <a:bodyPr wrap="square" rtlCol="0">
            <a:spAutoFit/>
          </a:bodyPr>
          <a:lstStyle/>
          <a:p>
            <a:r>
              <a:rPr lang="en-US" altLang="zh-CN" dirty="0" smtClean="0"/>
              <a:t>horizontal synchronization</a:t>
            </a:r>
            <a:r>
              <a:rPr lang="zh-CN" altLang="en-US" dirty="0" smtClean="0"/>
              <a:t>水平同步</a:t>
            </a:r>
            <a:endParaRPr lang="zh-CN" altLang="en-US" dirty="0"/>
          </a:p>
        </p:txBody>
      </p:sp>
      <p:sp>
        <p:nvSpPr>
          <p:cNvPr id="12" name="TextBox 11"/>
          <p:cNvSpPr txBox="1"/>
          <p:nvPr/>
        </p:nvSpPr>
        <p:spPr>
          <a:xfrm>
            <a:off x="6019800" y="4791075"/>
            <a:ext cx="3762375" cy="369332"/>
          </a:xfrm>
          <a:prstGeom prst="rect">
            <a:avLst/>
          </a:prstGeom>
          <a:noFill/>
        </p:spPr>
        <p:txBody>
          <a:bodyPr wrap="square" rtlCol="0">
            <a:spAutoFit/>
          </a:bodyPr>
          <a:lstStyle/>
          <a:p>
            <a:r>
              <a:rPr lang="en-US" altLang="zh-CN" dirty="0" smtClean="0"/>
              <a:t>vertical synchronization</a:t>
            </a:r>
            <a:r>
              <a:rPr lang="zh-CN" altLang="en-US" dirty="0" smtClean="0"/>
              <a:t>垂直同步</a:t>
            </a:r>
            <a:endParaRPr lang="zh-CN" altLang="en-US" dirty="0"/>
          </a:p>
        </p:txBody>
      </p:sp>
      <p:sp>
        <p:nvSpPr>
          <p:cNvPr id="13" name="TextBox 12"/>
          <p:cNvSpPr txBox="1"/>
          <p:nvPr/>
        </p:nvSpPr>
        <p:spPr>
          <a:xfrm>
            <a:off x="2000250" y="5048250"/>
            <a:ext cx="3552825" cy="369332"/>
          </a:xfrm>
          <a:prstGeom prst="rect">
            <a:avLst/>
          </a:prstGeom>
          <a:noFill/>
        </p:spPr>
        <p:txBody>
          <a:bodyPr wrap="square" rtlCol="0">
            <a:spAutoFit/>
          </a:bodyPr>
          <a:lstStyle/>
          <a:p>
            <a:r>
              <a:rPr lang="en-US" altLang="zh-CN" dirty="0" smtClean="0"/>
              <a:t>Decision </a:t>
            </a:r>
            <a:r>
              <a:rPr lang="zh-CN" altLang="en-US" dirty="0" smtClean="0"/>
              <a:t>决策</a:t>
            </a:r>
            <a:endParaRPr lang="zh-CN" altLang="en-US" dirty="0"/>
          </a:p>
        </p:txBody>
      </p:sp>
      <p:sp>
        <p:nvSpPr>
          <p:cNvPr id="14" name="TextBox 13"/>
          <p:cNvSpPr txBox="1"/>
          <p:nvPr/>
        </p:nvSpPr>
        <p:spPr>
          <a:xfrm>
            <a:off x="6181725" y="5543550"/>
            <a:ext cx="2876550" cy="369332"/>
          </a:xfrm>
          <a:prstGeom prst="rect">
            <a:avLst/>
          </a:prstGeom>
          <a:noFill/>
        </p:spPr>
        <p:txBody>
          <a:bodyPr wrap="square" rtlCol="0">
            <a:spAutoFit/>
          </a:bodyPr>
          <a:lstStyle/>
          <a:p>
            <a:r>
              <a:rPr lang="en-US" altLang="zh-CN" dirty="0" err="1" smtClean="0"/>
              <a:t>Swimlane</a:t>
            </a:r>
            <a:r>
              <a:rPr lang="en-US" altLang="zh-CN" dirty="0" smtClean="0"/>
              <a:t> </a:t>
            </a:r>
            <a:r>
              <a:rPr lang="zh-CN" altLang="en-US" dirty="0" smtClean="0"/>
              <a:t>泳道</a:t>
            </a:r>
            <a:endParaRPr lang="zh-CN" altLang="en-US" dirty="0"/>
          </a:p>
        </p:txBody>
      </p:sp>
      <p:cxnSp>
        <p:nvCxnSpPr>
          <p:cNvPr id="16" name="直接箭头连接符 15"/>
          <p:cNvCxnSpPr>
            <a:stCxn id="7" idx="3"/>
          </p:cNvCxnSpPr>
          <p:nvPr/>
        </p:nvCxnSpPr>
        <p:spPr>
          <a:xfrm>
            <a:off x="4343400" y="3337441"/>
            <a:ext cx="885825" cy="6298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7" name="直接箭头连接符 16"/>
          <p:cNvCxnSpPr/>
          <p:nvPr/>
        </p:nvCxnSpPr>
        <p:spPr>
          <a:xfrm>
            <a:off x="4314825" y="3689866"/>
            <a:ext cx="885825" cy="6298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8" name="直接箭头连接符 17"/>
          <p:cNvCxnSpPr/>
          <p:nvPr/>
        </p:nvCxnSpPr>
        <p:spPr>
          <a:xfrm>
            <a:off x="4448175" y="4547116"/>
            <a:ext cx="885825" cy="6298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9" name="直接箭头连接符 18"/>
          <p:cNvCxnSpPr/>
          <p:nvPr/>
        </p:nvCxnSpPr>
        <p:spPr>
          <a:xfrm>
            <a:off x="3752850" y="5219700"/>
            <a:ext cx="1485900" cy="285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4" name="直接箭头连接符 23"/>
          <p:cNvCxnSpPr/>
          <p:nvPr/>
        </p:nvCxnSpPr>
        <p:spPr>
          <a:xfrm rot="10800000">
            <a:off x="5524501" y="4038601"/>
            <a:ext cx="523875" cy="4762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5" name="直接箭头连接符 24"/>
          <p:cNvCxnSpPr>
            <a:stCxn id="10" idx="1"/>
          </p:cNvCxnSpPr>
          <p:nvPr/>
        </p:nvCxnSpPr>
        <p:spPr>
          <a:xfrm rot="10800000">
            <a:off x="5524502" y="4352927"/>
            <a:ext cx="571498" cy="1321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7" name="直接箭头连接符 26"/>
          <p:cNvCxnSpPr>
            <a:stCxn id="12" idx="1"/>
          </p:cNvCxnSpPr>
          <p:nvPr/>
        </p:nvCxnSpPr>
        <p:spPr>
          <a:xfrm rot="10800000">
            <a:off x="5486402" y="4972053"/>
            <a:ext cx="533398" cy="368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9" name="直接箭头连接符 28"/>
          <p:cNvCxnSpPr>
            <a:stCxn id="14" idx="1"/>
          </p:cNvCxnSpPr>
          <p:nvPr/>
        </p:nvCxnSpPr>
        <p:spPr>
          <a:xfrm rot="10800000">
            <a:off x="5486403" y="5638802"/>
            <a:ext cx="695323" cy="8941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
          <p:cNvGrpSpPr/>
          <p:nvPr/>
        </p:nvGrpSpPr>
        <p:grpSpPr>
          <a:xfrm>
            <a:off x="949663" y="454844"/>
            <a:ext cx="3933646" cy="879895"/>
            <a:chOff x="914152" y="570254"/>
            <a:chExt cx="3933646" cy="879895"/>
          </a:xfrm>
        </p:grpSpPr>
        <p:sp>
          <p:nvSpPr>
            <p:cNvPr id="3" name="矩形 2"/>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活动图制作流程</a:t>
              </a:r>
              <a:endParaRPr lang="zh-CN" altLang="en-US" dirty="0"/>
            </a:p>
          </p:txBody>
        </p:sp>
        <p:sp>
          <p:nvSpPr>
            <p:cNvPr id="4" name="等腰三角形 3"/>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TextBox 8"/>
          <p:cNvSpPr txBox="1"/>
          <p:nvPr/>
        </p:nvSpPr>
        <p:spPr>
          <a:xfrm>
            <a:off x="8096250" y="1619250"/>
            <a:ext cx="2962275" cy="2585323"/>
          </a:xfrm>
          <a:prstGeom prst="rect">
            <a:avLst/>
          </a:prstGeom>
          <a:noFill/>
        </p:spPr>
        <p:txBody>
          <a:bodyPr wrap="square" rtlCol="0">
            <a:spAutoFit/>
          </a:bodyPr>
          <a:lstStyle/>
          <a:p>
            <a:r>
              <a:rPr lang="zh-CN" altLang="en-US" dirty="0" smtClean="0"/>
              <a:t>（</a:t>
            </a:r>
            <a:r>
              <a:rPr lang="en-US" altLang="zh-CN" dirty="0" smtClean="0"/>
              <a:t>1</a:t>
            </a:r>
            <a:r>
              <a:rPr lang="zh-CN" altLang="en-US" dirty="0" smtClean="0"/>
              <a:t>）点击</a:t>
            </a:r>
            <a:r>
              <a:rPr lang="en-US" altLang="zh-CN" dirty="0" smtClean="0"/>
              <a:t>Use Case View </a:t>
            </a:r>
            <a:r>
              <a:rPr lang="zh-CN" altLang="en-US" dirty="0" smtClean="0"/>
              <a:t>新建</a:t>
            </a:r>
            <a:r>
              <a:rPr lang="en-US" altLang="zh-CN" dirty="0" smtClean="0"/>
              <a:t>activity diagram</a:t>
            </a:r>
            <a:endParaRPr lang="en-US" altLang="zh-CN" dirty="0" smtClean="0"/>
          </a:p>
          <a:p>
            <a:r>
              <a:rPr lang="zh-CN" altLang="en-US" dirty="0" smtClean="0"/>
              <a:t>（</a:t>
            </a:r>
            <a:r>
              <a:rPr lang="en-US" altLang="zh-CN" dirty="0" smtClean="0"/>
              <a:t>2</a:t>
            </a:r>
            <a:r>
              <a:rPr lang="zh-CN" altLang="en-US" dirty="0" smtClean="0"/>
              <a:t>）增加泳道，在工具栏选择</a:t>
            </a:r>
            <a:r>
              <a:rPr lang="en-US" altLang="zh-CN" dirty="0" err="1" smtClean="0"/>
              <a:t>swimlane</a:t>
            </a:r>
            <a:r>
              <a:rPr lang="zh-CN" altLang="en-US" dirty="0" smtClean="0"/>
              <a:t>按钮，然后单击框图增加泳道。</a:t>
            </a:r>
            <a:endParaRPr lang="en-US" altLang="zh-CN" dirty="0" smtClean="0"/>
          </a:p>
          <a:p>
            <a:r>
              <a:rPr lang="en-US" altLang="zh-CN" dirty="0" smtClean="0"/>
              <a:t> </a:t>
            </a:r>
            <a:r>
              <a:rPr lang="zh-CN" altLang="en-US" dirty="0" smtClean="0"/>
              <a:t>（</a:t>
            </a:r>
            <a:r>
              <a:rPr lang="en-US" altLang="zh-CN" dirty="0" smtClean="0"/>
              <a:t>3</a:t>
            </a:r>
            <a:r>
              <a:rPr lang="zh-CN" altLang="en-US" dirty="0" smtClean="0"/>
              <a:t>）增加活动并设置活动的顺序</a:t>
            </a:r>
            <a:endParaRPr lang="en-US" altLang="zh-CN" dirty="0" smtClean="0"/>
          </a:p>
          <a:p>
            <a:r>
              <a:rPr lang="en-US" altLang="zh-CN" dirty="0" smtClean="0"/>
              <a:t>  </a:t>
            </a:r>
            <a:r>
              <a:rPr lang="zh-CN" altLang="en-US" dirty="0" smtClean="0"/>
              <a:t>（</a:t>
            </a:r>
            <a:r>
              <a:rPr lang="en-US" altLang="zh-CN" dirty="0" smtClean="0"/>
              <a:t>4</a:t>
            </a:r>
            <a:r>
              <a:rPr lang="zh-CN" altLang="en-US" dirty="0" smtClean="0"/>
              <a:t>）增加同步</a:t>
            </a:r>
            <a:endParaRPr lang="en-US" altLang="zh-CN" dirty="0" smtClean="0"/>
          </a:p>
          <a:p>
            <a:r>
              <a:rPr lang="en-US" altLang="zh-CN" dirty="0" smtClean="0"/>
              <a:t>  </a:t>
            </a:r>
            <a:r>
              <a:rPr lang="zh-CN" altLang="en-US" dirty="0" smtClean="0"/>
              <a:t>（</a:t>
            </a:r>
            <a:r>
              <a:rPr lang="en-US" altLang="zh-CN" dirty="0" smtClean="0"/>
              <a:t>5</a:t>
            </a:r>
            <a:r>
              <a:rPr lang="zh-CN" altLang="en-US" dirty="0" smtClean="0"/>
              <a:t>）增加决策点</a:t>
            </a:r>
            <a:endParaRPr lang="zh-CN" altLang="en-US" dirty="0"/>
          </a:p>
        </p:txBody>
      </p:sp>
      <p:pic>
        <p:nvPicPr>
          <p:cNvPr id="11265" name="Picture 1" descr="d:\Documents\Tencent Files\649211130\Image\C2C\S]1J39%TAH(MYSBITNZGO@W.png"/>
          <p:cNvPicPr>
            <a:picLocks noChangeAspect="1" noChangeArrowheads="1"/>
          </p:cNvPicPr>
          <p:nvPr/>
        </p:nvPicPr>
        <p:blipFill>
          <a:blip r:embed="rId1"/>
          <a:srcRect/>
          <a:stretch>
            <a:fillRect/>
          </a:stretch>
        </p:blipFill>
        <p:spPr bwMode="auto">
          <a:xfrm>
            <a:off x="847725" y="1600200"/>
            <a:ext cx="4991100" cy="459105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
          <p:cNvGrpSpPr/>
          <p:nvPr/>
        </p:nvGrpSpPr>
        <p:grpSpPr>
          <a:xfrm>
            <a:off x="673438" y="350069"/>
            <a:ext cx="3933646" cy="879895"/>
            <a:chOff x="914152" y="570254"/>
            <a:chExt cx="3933646" cy="879895"/>
          </a:xfrm>
        </p:grpSpPr>
        <p:sp>
          <p:nvSpPr>
            <p:cNvPr id="4" name="矩形 3"/>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序列图制作流程</a:t>
              </a:r>
              <a:endParaRPr lang="zh-CN" altLang="en-US" dirty="0"/>
            </a:p>
          </p:txBody>
        </p:sp>
        <p:sp>
          <p:nvSpPr>
            <p:cNvPr id="5" name="等腰三角形 4"/>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074" name="Picture 2"/>
          <p:cNvPicPr>
            <a:picLocks noChangeAspect="1" noChangeArrowheads="1"/>
          </p:cNvPicPr>
          <p:nvPr/>
        </p:nvPicPr>
        <p:blipFill>
          <a:blip r:embed="rId1"/>
          <a:srcRect/>
          <a:stretch>
            <a:fillRect/>
          </a:stretch>
        </p:blipFill>
        <p:spPr bwMode="auto">
          <a:xfrm>
            <a:off x="4872038" y="2205038"/>
            <a:ext cx="581025" cy="1914525"/>
          </a:xfrm>
          <a:prstGeom prst="rect">
            <a:avLst/>
          </a:prstGeom>
          <a:noFill/>
          <a:ln w="9525">
            <a:noFill/>
            <a:miter lim="800000"/>
            <a:headEnd/>
            <a:tailEnd/>
          </a:ln>
          <a:effectLst/>
        </p:spPr>
      </p:pic>
      <p:sp>
        <p:nvSpPr>
          <p:cNvPr id="26" name="TextBox 25"/>
          <p:cNvSpPr txBox="1"/>
          <p:nvPr/>
        </p:nvSpPr>
        <p:spPr>
          <a:xfrm>
            <a:off x="1952625" y="2886075"/>
            <a:ext cx="2209800" cy="369332"/>
          </a:xfrm>
          <a:prstGeom prst="rect">
            <a:avLst/>
          </a:prstGeom>
          <a:noFill/>
        </p:spPr>
        <p:txBody>
          <a:bodyPr wrap="square" rtlCol="0">
            <a:spAutoFit/>
          </a:bodyPr>
          <a:lstStyle/>
          <a:p>
            <a:r>
              <a:rPr lang="en-US" altLang="zh-CN" dirty="0" smtClean="0"/>
              <a:t>Object </a:t>
            </a:r>
            <a:r>
              <a:rPr lang="zh-CN" altLang="en-US" dirty="0" smtClean="0"/>
              <a:t>对象</a:t>
            </a:r>
            <a:endParaRPr lang="zh-CN" altLang="en-US" dirty="0"/>
          </a:p>
        </p:txBody>
      </p:sp>
      <p:cxnSp>
        <p:nvCxnSpPr>
          <p:cNvPr id="28" name="直接箭头连接符 27"/>
          <p:cNvCxnSpPr>
            <a:stCxn id="26" idx="3"/>
          </p:cNvCxnSpPr>
          <p:nvPr/>
        </p:nvCxnSpPr>
        <p:spPr>
          <a:xfrm>
            <a:off x="4162425" y="3070741"/>
            <a:ext cx="885825" cy="6298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0" name="TextBox 29"/>
          <p:cNvSpPr txBox="1"/>
          <p:nvPr/>
        </p:nvSpPr>
        <p:spPr>
          <a:xfrm>
            <a:off x="1924050" y="3333750"/>
            <a:ext cx="2209800" cy="646331"/>
          </a:xfrm>
          <a:prstGeom prst="rect">
            <a:avLst/>
          </a:prstGeom>
          <a:noFill/>
        </p:spPr>
        <p:txBody>
          <a:bodyPr wrap="square" rtlCol="0">
            <a:spAutoFit/>
          </a:bodyPr>
          <a:lstStyle/>
          <a:p>
            <a:r>
              <a:rPr lang="en-US" altLang="zh-CN" dirty="0" smtClean="0"/>
              <a:t>Message to self </a:t>
            </a:r>
            <a:r>
              <a:rPr lang="zh-CN" altLang="en-US" dirty="0" smtClean="0"/>
              <a:t>消息自</a:t>
            </a:r>
            <a:endParaRPr lang="zh-CN" altLang="en-US" dirty="0"/>
          </a:p>
        </p:txBody>
      </p:sp>
      <p:cxnSp>
        <p:nvCxnSpPr>
          <p:cNvPr id="31" name="直接箭头连接符 30"/>
          <p:cNvCxnSpPr>
            <a:stCxn id="30" idx="3"/>
          </p:cNvCxnSpPr>
          <p:nvPr/>
        </p:nvCxnSpPr>
        <p:spPr>
          <a:xfrm flipV="1">
            <a:off x="4133850" y="3581400"/>
            <a:ext cx="885825" cy="7551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2" name="TextBox 31"/>
          <p:cNvSpPr txBox="1"/>
          <p:nvPr/>
        </p:nvSpPr>
        <p:spPr>
          <a:xfrm>
            <a:off x="1885950" y="3895725"/>
            <a:ext cx="2209800" cy="646331"/>
          </a:xfrm>
          <a:prstGeom prst="rect">
            <a:avLst/>
          </a:prstGeom>
          <a:noFill/>
        </p:spPr>
        <p:txBody>
          <a:bodyPr wrap="square" rtlCol="0">
            <a:spAutoFit/>
          </a:bodyPr>
          <a:lstStyle/>
          <a:p>
            <a:r>
              <a:rPr lang="en-US" altLang="zh-CN" dirty="0" smtClean="0"/>
              <a:t>Destruction marker</a:t>
            </a:r>
            <a:endParaRPr lang="en-US" altLang="zh-CN" dirty="0" smtClean="0"/>
          </a:p>
          <a:p>
            <a:r>
              <a:rPr lang="en-US" altLang="zh-CN" dirty="0" smtClean="0"/>
              <a:t>    </a:t>
            </a:r>
            <a:r>
              <a:rPr lang="zh-CN" altLang="en-US" dirty="0" smtClean="0"/>
              <a:t>破坏标记</a:t>
            </a:r>
            <a:endParaRPr lang="zh-CN" altLang="en-US" dirty="0"/>
          </a:p>
        </p:txBody>
      </p:sp>
      <p:cxnSp>
        <p:nvCxnSpPr>
          <p:cNvPr id="33" name="直接箭头连接符 32"/>
          <p:cNvCxnSpPr/>
          <p:nvPr/>
        </p:nvCxnSpPr>
        <p:spPr>
          <a:xfrm flipV="1">
            <a:off x="3810000" y="3990975"/>
            <a:ext cx="1143000" cy="762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4" name="TextBox 33"/>
          <p:cNvSpPr txBox="1"/>
          <p:nvPr/>
        </p:nvSpPr>
        <p:spPr>
          <a:xfrm>
            <a:off x="5876924" y="3114675"/>
            <a:ext cx="2828925" cy="369332"/>
          </a:xfrm>
          <a:prstGeom prst="rect">
            <a:avLst/>
          </a:prstGeom>
          <a:noFill/>
        </p:spPr>
        <p:txBody>
          <a:bodyPr wrap="square" rtlCol="0">
            <a:spAutoFit/>
          </a:bodyPr>
          <a:lstStyle/>
          <a:p>
            <a:r>
              <a:rPr lang="en-US" altLang="zh-CN" dirty="0" err="1" smtClean="0"/>
              <a:t>ObjectMessage</a:t>
            </a:r>
            <a:r>
              <a:rPr lang="en-US" altLang="zh-CN" dirty="0" smtClean="0"/>
              <a:t> </a:t>
            </a:r>
            <a:r>
              <a:rPr lang="zh-CN" altLang="en-US" dirty="0" smtClean="0"/>
              <a:t>对象消息</a:t>
            </a:r>
            <a:endParaRPr lang="zh-CN" altLang="en-US" dirty="0"/>
          </a:p>
        </p:txBody>
      </p:sp>
      <p:cxnSp>
        <p:nvCxnSpPr>
          <p:cNvPr id="35" name="直接箭头连接符 34"/>
          <p:cNvCxnSpPr/>
          <p:nvPr/>
        </p:nvCxnSpPr>
        <p:spPr>
          <a:xfrm rot="10800000">
            <a:off x="5295901" y="3324226"/>
            <a:ext cx="523875" cy="4762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6" name="TextBox 35"/>
          <p:cNvSpPr txBox="1"/>
          <p:nvPr/>
        </p:nvSpPr>
        <p:spPr>
          <a:xfrm>
            <a:off x="5905499" y="3562350"/>
            <a:ext cx="2828925" cy="369332"/>
          </a:xfrm>
          <a:prstGeom prst="rect">
            <a:avLst/>
          </a:prstGeom>
          <a:noFill/>
        </p:spPr>
        <p:txBody>
          <a:bodyPr wrap="square" rtlCol="0">
            <a:spAutoFit/>
          </a:bodyPr>
          <a:lstStyle/>
          <a:p>
            <a:r>
              <a:rPr lang="en-US" altLang="zh-CN" dirty="0" smtClean="0"/>
              <a:t>Return Message</a:t>
            </a:r>
            <a:r>
              <a:rPr lang="zh-CN" altLang="en-US" dirty="0" smtClean="0"/>
              <a:t>返回消息</a:t>
            </a:r>
            <a:endParaRPr lang="zh-CN" altLang="en-US" dirty="0"/>
          </a:p>
        </p:txBody>
      </p:sp>
      <p:cxnSp>
        <p:nvCxnSpPr>
          <p:cNvPr id="37" name="直接箭头连接符 36"/>
          <p:cNvCxnSpPr/>
          <p:nvPr/>
        </p:nvCxnSpPr>
        <p:spPr>
          <a:xfrm rot="10800000">
            <a:off x="5324476" y="3771901"/>
            <a:ext cx="523875" cy="4762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
          <p:cNvGrpSpPr/>
          <p:nvPr/>
        </p:nvGrpSpPr>
        <p:grpSpPr>
          <a:xfrm>
            <a:off x="949663" y="454844"/>
            <a:ext cx="3933646" cy="879895"/>
            <a:chOff x="914152" y="570254"/>
            <a:chExt cx="3933646" cy="879895"/>
          </a:xfrm>
        </p:grpSpPr>
        <p:sp>
          <p:nvSpPr>
            <p:cNvPr id="3" name="矩形 2"/>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序列图制作流程</a:t>
              </a:r>
              <a:endParaRPr lang="zh-CN" altLang="en-US" dirty="0"/>
            </a:p>
          </p:txBody>
        </p:sp>
        <p:sp>
          <p:nvSpPr>
            <p:cNvPr id="4" name="等腰三角形 3"/>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TextBox 8"/>
          <p:cNvSpPr txBox="1"/>
          <p:nvPr/>
        </p:nvSpPr>
        <p:spPr>
          <a:xfrm>
            <a:off x="8096250" y="1619250"/>
            <a:ext cx="3381375" cy="2031325"/>
          </a:xfrm>
          <a:prstGeom prst="rect">
            <a:avLst/>
          </a:prstGeom>
          <a:noFill/>
        </p:spPr>
        <p:txBody>
          <a:bodyPr wrap="square" rtlCol="0">
            <a:spAutoFit/>
          </a:bodyPr>
          <a:lstStyle/>
          <a:p>
            <a:r>
              <a:rPr lang="zh-CN" altLang="en-US" dirty="0" smtClean="0"/>
              <a:t>（</a:t>
            </a:r>
            <a:r>
              <a:rPr lang="en-US" altLang="zh-CN" dirty="0" smtClean="0"/>
              <a:t>1</a:t>
            </a:r>
            <a:r>
              <a:rPr lang="zh-CN" altLang="en-US" dirty="0" smtClean="0"/>
              <a:t>）在浏览器内的</a:t>
            </a:r>
            <a:r>
              <a:rPr lang="en-US" altLang="zh-CN" dirty="0" smtClean="0"/>
              <a:t>Logic </a:t>
            </a:r>
            <a:r>
              <a:rPr lang="zh-CN" altLang="en-US" dirty="0" smtClean="0"/>
              <a:t>视图中单击鼠标右键，选择</a:t>
            </a:r>
            <a:r>
              <a:rPr lang="en-US" altLang="zh-CN" dirty="0" err="1" smtClean="0"/>
              <a:t>new→sequence</a:t>
            </a:r>
            <a:r>
              <a:rPr lang="en-US" altLang="zh-CN" dirty="0" smtClean="0"/>
              <a:t> diagram</a:t>
            </a:r>
            <a:r>
              <a:rPr lang="zh-CN" altLang="en-US" dirty="0" smtClean="0"/>
              <a:t>就新建了一张序列图。</a:t>
            </a:r>
            <a:endParaRPr lang="en-US" altLang="zh-CN" dirty="0" smtClean="0"/>
          </a:p>
          <a:p>
            <a:r>
              <a:rPr lang="en-US" altLang="zh-CN" dirty="0" smtClean="0"/>
              <a:t> </a:t>
            </a:r>
            <a:r>
              <a:rPr lang="zh-CN" altLang="en-US" dirty="0" smtClean="0"/>
              <a:t>（</a:t>
            </a:r>
            <a:r>
              <a:rPr lang="en-US" altLang="zh-CN" dirty="0" smtClean="0"/>
              <a:t>2</a:t>
            </a:r>
            <a:r>
              <a:rPr lang="zh-CN" altLang="en-US" dirty="0" smtClean="0"/>
              <a:t>）在序列图中放置参与者和对象</a:t>
            </a:r>
            <a:endParaRPr lang="en-US" altLang="zh-CN" dirty="0" smtClean="0"/>
          </a:p>
          <a:p>
            <a:r>
              <a:rPr lang="zh-CN" altLang="en-US" dirty="0" smtClean="0"/>
              <a:t> （</a:t>
            </a:r>
            <a:r>
              <a:rPr lang="en-US" altLang="zh-CN" dirty="0" smtClean="0"/>
              <a:t>3</a:t>
            </a:r>
            <a:r>
              <a:rPr lang="zh-CN" altLang="en-US" dirty="0" smtClean="0"/>
              <a:t>）说明对象之间的消息</a:t>
            </a:r>
            <a:endParaRPr lang="en-US" altLang="zh-CN" dirty="0" smtClean="0"/>
          </a:p>
        </p:txBody>
      </p:sp>
      <p:pic>
        <p:nvPicPr>
          <p:cNvPr id="10241" name="Picture 1" descr="d:\Documents\Tencent Files\649211130\Image\C2C\WZGLJ[2MJZ`WE$WT{53XEZH.png"/>
          <p:cNvPicPr>
            <a:picLocks noChangeAspect="1" noChangeArrowheads="1"/>
          </p:cNvPicPr>
          <p:nvPr/>
        </p:nvPicPr>
        <p:blipFill>
          <a:blip r:embed="rId1"/>
          <a:srcRect/>
          <a:stretch>
            <a:fillRect/>
          </a:stretch>
        </p:blipFill>
        <p:spPr bwMode="auto">
          <a:xfrm>
            <a:off x="1162050" y="1943100"/>
            <a:ext cx="4171950" cy="3495675"/>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
          <p:cNvGrpSpPr/>
          <p:nvPr/>
        </p:nvGrpSpPr>
        <p:grpSpPr>
          <a:xfrm>
            <a:off x="673438" y="350069"/>
            <a:ext cx="3933646" cy="879895"/>
            <a:chOff x="914152" y="570254"/>
            <a:chExt cx="3933646" cy="879895"/>
          </a:xfrm>
        </p:grpSpPr>
        <p:sp>
          <p:nvSpPr>
            <p:cNvPr id="4" name="矩形 3"/>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协作图制作流程</a:t>
              </a:r>
              <a:endParaRPr lang="zh-CN" altLang="en-US" dirty="0"/>
            </a:p>
          </p:txBody>
        </p:sp>
        <p:sp>
          <p:nvSpPr>
            <p:cNvPr id="5" name="等腰三角形 4"/>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TextBox 16"/>
          <p:cNvSpPr txBox="1"/>
          <p:nvPr/>
        </p:nvSpPr>
        <p:spPr>
          <a:xfrm>
            <a:off x="1914524" y="1600200"/>
            <a:ext cx="6600825" cy="923330"/>
          </a:xfrm>
          <a:prstGeom prst="rect">
            <a:avLst/>
          </a:prstGeom>
          <a:noFill/>
        </p:spPr>
        <p:txBody>
          <a:bodyPr wrap="square" rtlCol="0">
            <a:spAutoFit/>
          </a:bodyPr>
          <a:lstStyle/>
          <a:p>
            <a:r>
              <a:rPr lang="zh-CN" altLang="en-US" dirty="0" smtClean="0"/>
              <a:t>       协作图的创建，以及在协作图中放置参与者和对象和序列图类似。只不过对象之间的链接有所不同。按</a:t>
            </a:r>
            <a:r>
              <a:rPr lang="en-US" altLang="zh-CN" dirty="0" smtClean="0"/>
              <a:t>F5</a:t>
            </a:r>
            <a:r>
              <a:rPr lang="zh-CN" altLang="en-US" dirty="0" smtClean="0"/>
              <a:t>可以在序列图和协作图相互转换。</a:t>
            </a:r>
            <a:endParaRPr lang="zh-CN" altLang="en-US" dirty="0"/>
          </a:p>
        </p:txBody>
      </p:sp>
      <p:pic>
        <p:nvPicPr>
          <p:cNvPr id="4098" name="Picture 2"/>
          <p:cNvPicPr>
            <a:picLocks noChangeAspect="1" noChangeArrowheads="1"/>
          </p:cNvPicPr>
          <p:nvPr/>
        </p:nvPicPr>
        <p:blipFill>
          <a:blip r:embed="rId1"/>
          <a:srcRect/>
          <a:stretch>
            <a:fillRect/>
          </a:stretch>
        </p:blipFill>
        <p:spPr bwMode="auto">
          <a:xfrm>
            <a:off x="5672138" y="2743200"/>
            <a:ext cx="581025" cy="2667000"/>
          </a:xfrm>
          <a:prstGeom prst="rect">
            <a:avLst/>
          </a:prstGeom>
          <a:noFill/>
          <a:ln w="9525">
            <a:noFill/>
            <a:miter lim="800000"/>
            <a:headEnd/>
            <a:tailEnd/>
          </a:ln>
          <a:effectLst/>
        </p:spPr>
      </p:pic>
      <p:sp>
        <p:nvSpPr>
          <p:cNvPr id="19" name="TextBox 18"/>
          <p:cNvSpPr txBox="1"/>
          <p:nvPr/>
        </p:nvSpPr>
        <p:spPr>
          <a:xfrm>
            <a:off x="2200275" y="3876675"/>
            <a:ext cx="2628900" cy="369332"/>
          </a:xfrm>
          <a:prstGeom prst="rect">
            <a:avLst/>
          </a:prstGeom>
          <a:noFill/>
        </p:spPr>
        <p:txBody>
          <a:bodyPr wrap="square" rtlCol="0">
            <a:spAutoFit/>
          </a:bodyPr>
          <a:lstStyle/>
          <a:p>
            <a:r>
              <a:rPr lang="en-US" altLang="zh-CN" dirty="0" smtClean="0"/>
              <a:t>Object Link </a:t>
            </a:r>
            <a:r>
              <a:rPr lang="zh-CN" altLang="en-US" dirty="0" smtClean="0"/>
              <a:t>对象连接</a:t>
            </a:r>
            <a:endParaRPr lang="zh-CN" altLang="en-US" dirty="0"/>
          </a:p>
        </p:txBody>
      </p:sp>
      <p:cxnSp>
        <p:nvCxnSpPr>
          <p:cNvPr id="20" name="直接箭头连接符 19"/>
          <p:cNvCxnSpPr>
            <a:stCxn id="19" idx="3"/>
          </p:cNvCxnSpPr>
          <p:nvPr/>
        </p:nvCxnSpPr>
        <p:spPr>
          <a:xfrm>
            <a:off x="4829175" y="4061341"/>
            <a:ext cx="885825" cy="6298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6543674" y="4105275"/>
            <a:ext cx="2828925" cy="369332"/>
          </a:xfrm>
          <a:prstGeom prst="rect">
            <a:avLst/>
          </a:prstGeom>
          <a:noFill/>
        </p:spPr>
        <p:txBody>
          <a:bodyPr wrap="square" rtlCol="0">
            <a:spAutoFit/>
          </a:bodyPr>
          <a:lstStyle/>
          <a:p>
            <a:r>
              <a:rPr lang="en-US" altLang="zh-CN" dirty="0" smtClean="0"/>
              <a:t>Link to self </a:t>
            </a:r>
            <a:r>
              <a:rPr lang="zh-CN" altLang="en-US" dirty="0" smtClean="0"/>
              <a:t>连接自己</a:t>
            </a:r>
            <a:endParaRPr lang="zh-CN" altLang="en-US" dirty="0"/>
          </a:p>
        </p:txBody>
      </p:sp>
      <p:cxnSp>
        <p:nvCxnSpPr>
          <p:cNvPr id="22" name="直接箭头连接符 21"/>
          <p:cNvCxnSpPr/>
          <p:nvPr/>
        </p:nvCxnSpPr>
        <p:spPr>
          <a:xfrm rot="10800000">
            <a:off x="5962651" y="4314826"/>
            <a:ext cx="523875" cy="4762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4" name="TextBox 23"/>
          <p:cNvSpPr txBox="1"/>
          <p:nvPr/>
        </p:nvSpPr>
        <p:spPr>
          <a:xfrm>
            <a:off x="2333625" y="4305300"/>
            <a:ext cx="2628900" cy="369332"/>
          </a:xfrm>
          <a:prstGeom prst="rect">
            <a:avLst/>
          </a:prstGeom>
          <a:noFill/>
        </p:spPr>
        <p:txBody>
          <a:bodyPr wrap="square" rtlCol="0">
            <a:spAutoFit/>
          </a:bodyPr>
          <a:lstStyle/>
          <a:p>
            <a:r>
              <a:rPr lang="en-US" altLang="zh-CN" dirty="0" smtClean="0"/>
              <a:t>Link Message </a:t>
            </a:r>
            <a:r>
              <a:rPr lang="zh-CN" altLang="en-US" dirty="0" smtClean="0"/>
              <a:t>连接消息</a:t>
            </a:r>
            <a:endParaRPr lang="zh-CN" altLang="en-US" dirty="0"/>
          </a:p>
        </p:txBody>
      </p:sp>
      <p:cxnSp>
        <p:nvCxnSpPr>
          <p:cNvPr id="25" name="直接箭头连接符 24"/>
          <p:cNvCxnSpPr>
            <a:stCxn id="24" idx="3"/>
          </p:cNvCxnSpPr>
          <p:nvPr/>
        </p:nvCxnSpPr>
        <p:spPr>
          <a:xfrm>
            <a:off x="4962525" y="4489966"/>
            <a:ext cx="885825" cy="6298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7" name="TextBox 26"/>
          <p:cNvSpPr txBox="1"/>
          <p:nvPr/>
        </p:nvSpPr>
        <p:spPr>
          <a:xfrm>
            <a:off x="6610349" y="4610100"/>
            <a:ext cx="2828925" cy="646331"/>
          </a:xfrm>
          <a:prstGeom prst="rect">
            <a:avLst/>
          </a:prstGeom>
          <a:noFill/>
        </p:spPr>
        <p:txBody>
          <a:bodyPr wrap="square" rtlCol="0">
            <a:spAutoFit/>
          </a:bodyPr>
          <a:lstStyle/>
          <a:p>
            <a:r>
              <a:rPr lang="en-US" altLang="zh-CN" dirty="0" err="1" smtClean="0"/>
              <a:t>ReverseLink</a:t>
            </a:r>
            <a:r>
              <a:rPr lang="en-US" altLang="zh-CN" dirty="0" smtClean="0"/>
              <a:t> Message </a:t>
            </a:r>
            <a:endParaRPr lang="en-US" altLang="zh-CN" dirty="0" smtClean="0"/>
          </a:p>
          <a:p>
            <a:r>
              <a:rPr lang="en-US" altLang="zh-CN" dirty="0" smtClean="0"/>
              <a:t>     </a:t>
            </a:r>
            <a:r>
              <a:rPr lang="zh-CN" altLang="en-US" dirty="0" smtClean="0"/>
              <a:t>反向连接消息</a:t>
            </a:r>
            <a:endParaRPr lang="zh-CN" altLang="en-US" dirty="0"/>
          </a:p>
        </p:txBody>
      </p:sp>
      <p:cxnSp>
        <p:nvCxnSpPr>
          <p:cNvPr id="29" name="直接箭头连接符 28"/>
          <p:cNvCxnSpPr/>
          <p:nvPr/>
        </p:nvCxnSpPr>
        <p:spPr>
          <a:xfrm rot="10800000">
            <a:off x="6029326" y="4819651"/>
            <a:ext cx="523875" cy="4762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8" name="TextBox 37"/>
          <p:cNvSpPr txBox="1"/>
          <p:nvPr/>
        </p:nvSpPr>
        <p:spPr>
          <a:xfrm>
            <a:off x="2333625" y="4733925"/>
            <a:ext cx="2628900" cy="369332"/>
          </a:xfrm>
          <a:prstGeom prst="rect">
            <a:avLst/>
          </a:prstGeom>
          <a:noFill/>
        </p:spPr>
        <p:txBody>
          <a:bodyPr wrap="square" rtlCol="0">
            <a:spAutoFit/>
          </a:bodyPr>
          <a:lstStyle/>
          <a:p>
            <a:r>
              <a:rPr lang="en-US" altLang="zh-CN" dirty="0" smtClean="0"/>
              <a:t>Date token </a:t>
            </a:r>
            <a:r>
              <a:rPr lang="zh-CN" altLang="en-US" dirty="0" smtClean="0"/>
              <a:t>日期标记</a:t>
            </a:r>
            <a:endParaRPr lang="zh-CN" altLang="en-US" dirty="0"/>
          </a:p>
        </p:txBody>
      </p:sp>
      <p:cxnSp>
        <p:nvCxnSpPr>
          <p:cNvPr id="39" name="直接箭头连接符 38"/>
          <p:cNvCxnSpPr>
            <a:stCxn id="38" idx="3"/>
          </p:cNvCxnSpPr>
          <p:nvPr/>
        </p:nvCxnSpPr>
        <p:spPr>
          <a:xfrm>
            <a:off x="4962525" y="4918591"/>
            <a:ext cx="885825" cy="6298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40" name="TextBox 39"/>
          <p:cNvSpPr txBox="1"/>
          <p:nvPr/>
        </p:nvSpPr>
        <p:spPr>
          <a:xfrm>
            <a:off x="6753224" y="5505450"/>
            <a:ext cx="2828925" cy="646331"/>
          </a:xfrm>
          <a:prstGeom prst="rect">
            <a:avLst/>
          </a:prstGeom>
          <a:noFill/>
        </p:spPr>
        <p:txBody>
          <a:bodyPr wrap="square" rtlCol="0">
            <a:spAutoFit/>
          </a:bodyPr>
          <a:lstStyle/>
          <a:p>
            <a:r>
              <a:rPr lang="en-US" altLang="zh-CN" dirty="0" err="1" smtClean="0"/>
              <a:t>ReverseDate</a:t>
            </a:r>
            <a:r>
              <a:rPr lang="en-US" altLang="zh-CN" dirty="0" smtClean="0"/>
              <a:t> token </a:t>
            </a:r>
            <a:endParaRPr lang="en-US" altLang="zh-CN" dirty="0" smtClean="0"/>
          </a:p>
          <a:p>
            <a:r>
              <a:rPr lang="zh-CN" altLang="en-US" dirty="0" smtClean="0"/>
              <a:t>反向日期标记</a:t>
            </a:r>
            <a:endParaRPr lang="zh-CN" altLang="en-US" dirty="0"/>
          </a:p>
        </p:txBody>
      </p:sp>
      <p:cxnSp>
        <p:nvCxnSpPr>
          <p:cNvPr id="41" name="直接箭头连接符 40"/>
          <p:cNvCxnSpPr/>
          <p:nvPr/>
        </p:nvCxnSpPr>
        <p:spPr>
          <a:xfrm rot="10800000">
            <a:off x="5962651" y="5191125"/>
            <a:ext cx="733427" cy="57150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
          <p:cNvGrpSpPr/>
          <p:nvPr/>
        </p:nvGrpSpPr>
        <p:grpSpPr>
          <a:xfrm>
            <a:off x="949663" y="454844"/>
            <a:ext cx="3933646" cy="879895"/>
            <a:chOff x="914152" y="570254"/>
            <a:chExt cx="3933646" cy="879895"/>
          </a:xfrm>
        </p:grpSpPr>
        <p:sp>
          <p:nvSpPr>
            <p:cNvPr id="3" name="矩形 2"/>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协作图制作流程</a:t>
              </a:r>
              <a:endParaRPr lang="zh-CN" altLang="en-US" dirty="0"/>
            </a:p>
          </p:txBody>
        </p:sp>
        <p:sp>
          <p:nvSpPr>
            <p:cNvPr id="4" name="等腰三角形 3"/>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TextBox 8"/>
          <p:cNvSpPr txBox="1"/>
          <p:nvPr/>
        </p:nvSpPr>
        <p:spPr>
          <a:xfrm>
            <a:off x="8096250" y="1619250"/>
            <a:ext cx="3381375" cy="2862322"/>
          </a:xfrm>
          <a:prstGeom prst="rect">
            <a:avLst/>
          </a:prstGeom>
          <a:noFill/>
        </p:spPr>
        <p:txBody>
          <a:bodyPr wrap="square" rtlCol="0">
            <a:spAutoFit/>
          </a:bodyPr>
          <a:lstStyle/>
          <a:p>
            <a:r>
              <a:rPr lang="en-US" altLang="zh-CN" dirty="0" smtClean="0"/>
              <a:t>(1) </a:t>
            </a:r>
            <a:r>
              <a:rPr lang="zh-CN" altLang="en-US" dirty="0" smtClean="0"/>
              <a:t>选择</a:t>
            </a:r>
            <a:r>
              <a:rPr lang="en-US" altLang="zh-CN" dirty="0" smtClean="0"/>
              <a:t>Object Link </a:t>
            </a:r>
            <a:r>
              <a:rPr lang="zh-CN" altLang="en-US" dirty="0" smtClean="0"/>
              <a:t>工具栏按钮。</a:t>
            </a:r>
            <a:endParaRPr lang="zh-CN" altLang="en-US" dirty="0" smtClean="0"/>
          </a:p>
          <a:p>
            <a:r>
              <a:rPr lang="en-US" altLang="zh-CN" dirty="0" smtClean="0"/>
              <a:t>(2) </a:t>
            </a:r>
            <a:r>
              <a:rPr lang="zh-CN" altLang="en-US" dirty="0" smtClean="0"/>
              <a:t>单击要链接的参与者或对象。</a:t>
            </a:r>
            <a:endParaRPr lang="zh-CN" altLang="en-US" dirty="0" smtClean="0"/>
          </a:p>
          <a:p>
            <a:r>
              <a:rPr lang="en-US" altLang="zh-CN" dirty="0" smtClean="0"/>
              <a:t>(3) </a:t>
            </a:r>
            <a:r>
              <a:rPr lang="zh-CN" altLang="en-US" dirty="0" smtClean="0"/>
              <a:t>将对象链接拖动到要链接参与者或对象</a:t>
            </a:r>
            <a:endParaRPr lang="en-US" altLang="zh-CN" dirty="0" smtClean="0"/>
          </a:p>
          <a:p>
            <a:r>
              <a:rPr lang="zh-CN" altLang="en-US" dirty="0" smtClean="0"/>
              <a:t>（</a:t>
            </a:r>
            <a:r>
              <a:rPr lang="en-US" altLang="zh-CN" dirty="0" smtClean="0"/>
              <a:t>4</a:t>
            </a:r>
            <a:r>
              <a:rPr lang="zh-CN" altLang="en-US" dirty="0" smtClean="0"/>
              <a:t>）选择</a:t>
            </a:r>
            <a:r>
              <a:rPr lang="en-US" altLang="zh-CN" dirty="0" smtClean="0"/>
              <a:t>Link Message</a:t>
            </a:r>
            <a:r>
              <a:rPr lang="zh-CN" altLang="en-US" dirty="0" smtClean="0"/>
              <a:t>或</a:t>
            </a:r>
            <a:r>
              <a:rPr lang="en-US" altLang="zh-CN" dirty="0" smtClean="0"/>
              <a:t>Reverse Link Message</a:t>
            </a:r>
            <a:r>
              <a:rPr lang="zh-CN" altLang="en-US" dirty="0" smtClean="0"/>
              <a:t>工具栏按钮。</a:t>
            </a:r>
            <a:endParaRPr lang="zh-CN" altLang="en-US" dirty="0" smtClean="0"/>
          </a:p>
          <a:p>
            <a:r>
              <a:rPr lang="en-US" altLang="zh-CN" dirty="0" smtClean="0"/>
              <a:t>(5) </a:t>
            </a:r>
            <a:r>
              <a:rPr lang="zh-CN" altLang="en-US" dirty="0" smtClean="0"/>
              <a:t>单击要放消息的对象链接。</a:t>
            </a:r>
            <a:endParaRPr lang="zh-CN" altLang="en-US" dirty="0" smtClean="0"/>
          </a:p>
          <a:p>
            <a:r>
              <a:rPr lang="en-US" altLang="zh-CN" dirty="0" smtClean="0"/>
              <a:t>(6) </a:t>
            </a:r>
            <a:r>
              <a:rPr lang="zh-CN" altLang="en-US" dirty="0" smtClean="0"/>
              <a:t>双击消息，可以在弹出的对话框里为消息命名</a:t>
            </a:r>
            <a:endParaRPr lang="zh-CN" altLang="en-US" dirty="0"/>
          </a:p>
        </p:txBody>
      </p:sp>
      <p:pic>
        <p:nvPicPr>
          <p:cNvPr id="9218" name="Picture 2" descr="d:\Documents\Tencent Files\649211130\Image\C2C\5Z3(JGZ7B@`WKJO@BPH1R~G.png"/>
          <p:cNvPicPr>
            <a:picLocks noChangeAspect="1" noChangeArrowheads="1"/>
          </p:cNvPicPr>
          <p:nvPr/>
        </p:nvPicPr>
        <p:blipFill>
          <a:blip r:embed="rId1"/>
          <a:srcRect/>
          <a:stretch>
            <a:fillRect/>
          </a:stretch>
        </p:blipFill>
        <p:spPr bwMode="auto">
          <a:xfrm>
            <a:off x="1028700" y="1819275"/>
            <a:ext cx="5229225" cy="335280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
          <p:cNvGrpSpPr/>
          <p:nvPr/>
        </p:nvGrpSpPr>
        <p:grpSpPr>
          <a:xfrm>
            <a:off x="673438" y="350069"/>
            <a:ext cx="3933646" cy="879895"/>
            <a:chOff x="914152" y="570254"/>
            <a:chExt cx="3933646" cy="879895"/>
          </a:xfrm>
        </p:grpSpPr>
        <p:sp>
          <p:nvSpPr>
            <p:cNvPr id="4" name="矩形 3"/>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状态图制作流程</a:t>
              </a:r>
              <a:endParaRPr lang="zh-CN" altLang="en-US" dirty="0"/>
            </a:p>
          </p:txBody>
        </p:sp>
        <p:sp>
          <p:nvSpPr>
            <p:cNvPr id="5" name="等腰三角形 4"/>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122" name="Picture 2"/>
          <p:cNvPicPr>
            <a:picLocks noChangeAspect="1" noChangeArrowheads="1"/>
          </p:cNvPicPr>
          <p:nvPr/>
        </p:nvPicPr>
        <p:blipFill>
          <a:blip r:embed="rId1"/>
          <a:srcRect/>
          <a:stretch>
            <a:fillRect/>
          </a:stretch>
        </p:blipFill>
        <p:spPr bwMode="auto">
          <a:xfrm>
            <a:off x="5414963" y="1676399"/>
            <a:ext cx="862012" cy="3851543"/>
          </a:xfrm>
          <a:prstGeom prst="rect">
            <a:avLst/>
          </a:prstGeom>
          <a:noFill/>
          <a:ln w="9525">
            <a:noFill/>
            <a:miter lim="800000"/>
            <a:headEnd/>
            <a:tailEnd/>
          </a:ln>
          <a:effectLst/>
        </p:spPr>
      </p:pic>
      <p:sp>
        <p:nvSpPr>
          <p:cNvPr id="23" name="TextBox 22"/>
          <p:cNvSpPr txBox="1"/>
          <p:nvPr/>
        </p:nvSpPr>
        <p:spPr>
          <a:xfrm>
            <a:off x="2562225" y="3648075"/>
            <a:ext cx="2209800" cy="369332"/>
          </a:xfrm>
          <a:prstGeom prst="rect">
            <a:avLst/>
          </a:prstGeom>
          <a:noFill/>
        </p:spPr>
        <p:txBody>
          <a:bodyPr wrap="square" rtlCol="0">
            <a:spAutoFit/>
          </a:bodyPr>
          <a:lstStyle/>
          <a:p>
            <a:r>
              <a:rPr lang="en-US" altLang="zh-CN" dirty="0" smtClean="0"/>
              <a:t>start state </a:t>
            </a:r>
            <a:r>
              <a:rPr lang="zh-CN" altLang="en-US" dirty="0" smtClean="0"/>
              <a:t>开始状态</a:t>
            </a:r>
            <a:endParaRPr lang="zh-CN" altLang="en-US" dirty="0"/>
          </a:p>
        </p:txBody>
      </p:sp>
      <p:sp>
        <p:nvSpPr>
          <p:cNvPr id="26" name="TextBox 25"/>
          <p:cNvSpPr txBox="1"/>
          <p:nvPr/>
        </p:nvSpPr>
        <p:spPr>
          <a:xfrm>
            <a:off x="2571750" y="4048125"/>
            <a:ext cx="2209800" cy="369332"/>
          </a:xfrm>
          <a:prstGeom prst="rect">
            <a:avLst/>
          </a:prstGeom>
          <a:noFill/>
        </p:spPr>
        <p:txBody>
          <a:bodyPr wrap="square" rtlCol="0">
            <a:spAutoFit/>
          </a:bodyPr>
          <a:lstStyle/>
          <a:p>
            <a:r>
              <a:rPr lang="en-US" altLang="zh-CN" dirty="0" smtClean="0"/>
              <a:t>end state </a:t>
            </a:r>
            <a:r>
              <a:rPr lang="zh-CN" altLang="en-US" dirty="0" smtClean="0"/>
              <a:t>结束状态</a:t>
            </a:r>
            <a:endParaRPr lang="zh-CN" altLang="en-US" dirty="0"/>
          </a:p>
        </p:txBody>
      </p:sp>
      <p:cxnSp>
        <p:nvCxnSpPr>
          <p:cNvPr id="28" name="直接箭头连接符 27"/>
          <p:cNvCxnSpPr>
            <a:stCxn id="23" idx="3"/>
          </p:cNvCxnSpPr>
          <p:nvPr/>
        </p:nvCxnSpPr>
        <p:spPr>
          <a:xfrm>
            <a:off x="4772025" y="3832741"/>
            <a:ext cx="885825" cy="6298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0" name="直接箭头连接符 29"/>
          <p:cNvCxnSpPr/>
          <p:nvPr/>
        </p:nvCxnSpPr>
        <p:spPr>
          <a:xfrm>
            <a:off x="4743450" y="4185166"/>
            <a:ext cx="885825" cy="6298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1" name="TextBox 30"/>
          <p:cNvSpPr txBox="1"/>
          <p:nvPr/>
        </p:nvSpPr>
        <p:spPr>
          <a:xfrm>
            <a:off x="6496049" y="4533900"/>
            <a:ext cx="2828925" cy="369332"/>
          </a:xfrm>
          <a:prstGeom prst="rect">
            <a:avLst/>
          </a:prstGeom>
          <a:noFill/>
        </p:spPr>
        <p:txBody>
          <a:bodyPr wrap="square" rtlCol="0">
            <a:spAutoFit/>
          </a:bodyPr>
          <a:lstStyle/>
          <a:p>
            <a:r>
              <a:rPr lang="en-US" altLang="zh-CN" dirty="0" smtClean="0"/>
              <a:t>state Transition</a:t>
            </a:r>
            <a:r>
              <a:rPr lang="zh-CN" altLang="en-US" dirty="0" smtClean="0"/>
              <a:t>  状态转换</a:t>
            </a:r>
            <a:endParaRPr lang="zh-CN" altLang="en-US" dirty="0"/>
          </a:p>
        </p:txBody>
      </p:sp>
      <p:sp>
        <p:nvSpPr>
          <p:cNvPr id="32" name="TextBox 31"/>
          <p:cNvSpPr txBox="1"/>
          <p:nvPr/>
        </p:nvSpPr>
        <p:spPr>
          <a:xfrm>
            <a:off x="6486525" y="4886325"/>
            <a:ext cx="3238500" cy="369332"/>
          </a:xfrm>
          <a:prstGeom prst="rect">
            <a:avLst/>
          </a:prstGeom>
          <a:noFill/>
        </p:spPr>
        <p:txBody>
          <a:bodyPr wrap="square" rtlCol="0">
            <a:spAutoFit/>
          </a:bodyPr>
          <a:lstStyle/>
          <a:p>
            <a:r>
              <a:rPr lang="en-US" altLang="zh-CN" dirty="0" smtClean="0"/>
              <a:t>transition to self </a:t>
            </a:r>
            <a:r>
              <a:rPr lang="zh-CN" altLang="en-US" dirty="0" smtClean="0"/>
              <a:t>转换为原来</a:t>
            </a:r>
            <a:endParaRPr lang="zh-CN" altLang="en-US" dirty="0"/>
          </a:p>
        </p:txBody>
      </p:sp>
      <p:cxnSp>
        <p:nvCxnSpPr>
          <p:cNvPr id="33" name="直接箭头连接符 32"/>
          <p:cNvCxnSpPr/>
          <p:nvPr/>
        </p:nvCxnSpPr>
        <p:spPr>
          <a:xfrm rot="10800000">
            <a:off x="5915026" y="4743451"/>
            <a:ext cx="523875" cy="4762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4" name="直接箭头连接符 33"/>
          <p:cNvCxnSpPr>
            <a:stCxn id="32" idx="1"/>
          </p:cNvCxnSpPr>
          <p:nvPr/>
        </p:nvCxnSpPr>
        <p:spPr>
          <a:xfrm rot="10800000">
            <a:off x="5915027" y="5057777"/>
            <a:ext cx="571498" cy="1321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
          <p:cNvGrpSpPr/>
          <p:nvPr/>
        </p:nvGrpSpPr>
        <p:grpSpPr>
          <a:xfrm>
            <a:off x="949663" y="454844"/>
            <a:ext cx="3933646" cy="879895"/>
            <a:chOff x="914152" y="570254"/>
            <a:chExt cx="3933646" cy="879895"/>
          </a:xfrm>
        </p:grpSpPr>
        <p:sp>
          <p:nvSpPr>
            <p:cNvPr id="3" name="矩形 2"/>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状态图制作流程</a:t>
              </a:r>
              <a:endParaRPr lang="zh-CN" altLang="en-US" dirty="0"/>
            </a:p>
          </p:txBody>
        </p:sp>
        <p:sp>
          <p:nvSpPr>
            <p:cNvPr id="4" name="等腰三角形 3"/>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TextBox 6"/>
          <p:cNvSpPr txBox="1"/>
          <p:nvPr/>
        </p:nvSpPr>
        <p:spPr>
          <a:xfrm>
            <a:off x="6419850" y="2076450"/>
            <a:ext cx="4781550" cy="1477328"/>
          </a:xfrm>
          <a:prstGeom prst="rect">
            <a:avLst/>
          </a:prstGeom>
          <a:noFill/>
        </p:spPr>
        <p:txBody>
          <a:bodyPr wrap="square" rtlCol="0">
            <a:spAutoFit/>
          </a:bodyPr>
          <a:lstStyle/>
          <a:p>
            <a:r>
              <a:rPr lang="zh-CN" altLang="en-US" dirty="0" smtClean="0"/>
              <a:t>（</a:t>
            </a:r>
            <a:r>
              <a:rPr lang="en-US" altLang="zh-CN" dirty="0" smtClean="0"/>
              <a:t>1</a:t>
            </a:r>
            <a:r>
              <a:rPr lang="zh-CN" altLang="en-US" dirty="0" smtClean="0"/>
              <a:t>）右键，选择</a:t>
            </a:r>
            <a:r>
              <a:rPr lang="en-US" altLang="zh-CN" dirty="0" smtClean="0"/>
              <a:t>new——</a:t>
            </a:r>
            <a:r>
              <a:rPr lang="en-US" altLang="zh-CN" dirty="0" err="1" smtClean="0"/>
              <a:t>statechart</a:t>
            </a:r>
            <a:r>
              <a:rPr lang="en-US" altLang="zh-CN" dirty="0" smtClean="0"/>
              <a:t> diagram</a:t>
            </a:r>
            <a:r>
              <a:rPr lang="zh-CN" altLang="en-US" dirty="0" smtClean="0"/>
              <a:t>创建</a:t>
            </a:r>
            <a:endParaRPr lang="en-US" altLang="zh-CN" dirty="0" smtClean="0"/>
          </a:p>
          <a:p>
            <a:r>
              <a:rPr lang="zh-CN" altLang="en-US" dirty="0" smtClean="0"/>
              <a:t>（</a:t>
            </a:r>
            <a:r>
              <a:rPr lang="en-US" altLang="zh-CN" dirty="0" smtClean="0"/>
              <a:t>2</a:t>
            </a:r>
            <a:r>
              <a:rPr lang="zh-CN" altLang="en-US" dirty="0" smtClean="0"/>
              <a:t>）在图中增加初始和终止状态</a:t>
            </a:r>
            <a:endParaRPr lang="en-US" altLang="zh-CN" dirty="0" smtClean="0"/>
          </a:p>
          <a:p>
            <a:r>
              <a:rPr lang="en-US" altLang="zh-CN" dirty="0" smtClean="0"/>
              <a:t> </a:t>
            </a:r>
            <a:r>
              <a:rPr lang="zh-CN" altLang="en-US" dirty="0" smtClean="0"/>
              <a:t>（</a:t>
            </a:r>
            <a:r>
              <a:rPr lang="en-US" altLang="zh-CN" dirty="0" smtClean="0"/>
              <a:t>3</a:t>
            </a:r>
            <a:r>
              <a:rPr lang="zh-CN" altLang="en-US" dirty="0" smtClean="0"/>
              <a:t>）状态之间交接</a:t>
            </a:r>
            <a:endParaRPr lang="en-US" altLang="zh-CN" dirty="0" smtClean="0"/>
          </a:p>
          <a:p>
            <a:r>
              <a:rPr lang="en-US" altLang="zh-CN" dirty="0" smtClean="0"/>
              <a:t> </a:t>
            </a:r>
            <a:r>
              <a:rPr lang="zh-CN" altLang="en-US" dirty="0" smtClean="0"/>
              <a:t>（</a:t>
            </a:r>
            <a:r>
              <a:rPr lang="en-US" altLang="zh-CN" dirty="0" smtClean="0"/>
              <a:t>4</a:t>
            </a:r>
            <a:r>
              <a:rPr lang="zh-CN" altLang="en-US" dirty="0" smtClean="0"/>
              <a:t>）在状态中加入活动</a:t>
            </a:r>
            <a:endParaRPr lang="zh-CN" altLang="en-US" dirty="0"/>
          </a:p>
        </p:txBody>
      </p:sp>
      <p:pic>
        <p:nvPicPr>
          <p:cNvPr id="8193" name="Picture 1" descr="d:\Documents\Tencent Files\649211130\Image\C2C\1}(Y8UX9ROP[SP3AZY1UY0F.png"/>
          <p:cNvPicPr>
            <a:picLocks noChangeAspect="1" noChangeArrowheads="1"/>
          </p:cNvPicPr>
          <p:nvPr/>
        </p:nvPicPr>
        <p:blipFill>
          <a:blip r:embed="rId1"/>
          <a:srcRect/>
          <a:stretch>
            <a:fillRect/>
          </a:stretch>
        </p:blipFill>
        <p:spPr bwMode="auto">
          <a:xfrm>
            <a:off x="295275" y="1752600"/>
            <a:ext cx="5915025" cy="421005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
          <p:cNvGrpSpPr/>
          <p:nvPr/>
        </p:nvGrpSpPr>
        <p:grpSpPr>
          <a:xfrm>
            <a:off x="673438" y="350069"/>
            <a:ext cx="3933646" cy="879895"/>
            <a:chOff x="914152" y="570254"/>
            <a:chExt cx="3933646" cy="879895"/>
          </a:xfrm>
        </p:grpSpPr>
        <p:sp>
          <p:nvSpPr>
            <p:cNvPr id="4" name="矩形 3"/>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构建图制作流程</a:t>
              </a:r>
              <a:endParaRPr lang="zh-CN" altLang="en-US" dirty="0"/>
            </a:p>
          </p:txBody>
        </p:sp>
        <p:sp>
          <p:nvSpPr>
            <p:cNvPr id="5" name="等腰三角形 4"/>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146" name="Picture 2"/>
          <p:cNvPicPr>
            <a:picLocks noChangeAspect="1" noChangeArrowheads="1"/>
          </p:cNvPicPr>
          <p:nvPr/>
        </p:nvPicPr>
        <p:blipFill>
          <a:blip r:embed="rId1"/>
          <a:srcRect/>
          <a:stretch>
            <a:fillRect/>
          </a:stretch>
        </p:blipFill>
        <p:spPr bwMode="auto">
          <a:xfrm>
            <a:off x="5457825" y="1504949"/>
            <a:ext cx="675739" cy="4700795"/>
          </a:xfrm>
          <a:prstGeom prst="rect">
            <a:avLst/>
          </a:prstGeom>
          <a:noFill/>
          <a:ln w="9525">
            <a:noFill/>
            <a:miter lim="800000"/>
            <a:headEnd/>
            <a:tailEnd/>
          </a:ln>
          <a:effectLst/>
        </p:spPr>
      </p:pic>
      <p:cxnSp>
        <p:nvCxnSpPr>
          <p:cNvPr id="17" name="直接箭头连接符 16"/>
          <p:cNvCxnSpPr/>
          <p:nvPr/>
        </p:nvCxnSpPr>
        <p:spPr>
          <a:xfrm flipV="1">
            <a:off x="4238625" y="3048000"/>
            <a:ext cx="1400175" cy="381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9" name="TextBox 18"/>
          <p:cNvSpPr txBox="1"/>
          <p:nvPr/>
        </p:nvSpPr>
        <p:spPr>
          <a:xfrm>
            <a:off x="2181225" y="2914650"/>
            <a:ext cx="2028825" cy="369332"/>
          </a:xfrm>
          <a:prstGeom prst="rect">
            <a:avLst/>
          </a:prstGeom>
          <a:noFill/>
        </p:spPr>
        <p:txBody>
          <a:bodyPr wrap="square" rtlCol="0">
            <a:spAutoFit/>
          </a:bodyPr>
          <a:lstStyle/>
          <a:p>
            <a:r>
              <a:rPr lang="en-US" altLang="zh-CN" dirty="0" smtClean="0"/>
              <a:t>Component</a:t>
            </a:r>
            <a:r>
              <a:rPr lang="zh-CN" altLang="en-US" dirty="0" smtClean="0"/>
              <a:t>成分</a:t>
            </a:r>
            <a:endParaRPr lang="zh-CN" altLang="en-US" dirty="0"/>
          </a:p>
        </p:txBody>
      </p:sp>
      <p:cxnSp>
        <p:nvCxnSpPr>
          <p:cNvPr id="21" name="直接箭头连接符 20"/>
          <p:cNvCxnSpPr/>
          <p:nvPr/>
        </p:nvCxnSpPr>
        <p:spPr>
          <a:xfrm rot="10800000" flipV="1">
            <a:off x="5981700" y="3162300"/>
            <a:ext cx="1619250" cy="13335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4" name="直接箭头连接符 23"/>
          <p:cNvCxnSpPr/>
          <p:nvPr/>
        </p:nvCxnSpPr>
        <p:spPr>
          <a:xfrm flipV="1">
            <a:off x="4305300" y="4029075"/>
            <a:ext cx="1400175" cy="381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5" name="TextBox 24"/>
          <p:cNvSpPr txBox="1"/>
          <p:nvPr/>
        </p:nvSpPr>
        <p:spPr>
          <a:xfrm>
            <a:off x="1190626" y="3895725"/>
            <a:ext cx="3086100" cy="646331"/>
          </a:xfrm>
          <a:prstGeom prst="rect">
            <a:avLst/>
          </a:prstGeom>
          <a:noFill/>
        </p:spPr>
        <p:txBody>
          <a:bodyPr wrap="square" rtlCol="0">
            <a:spAutoFit/>
          </a:bodyPr>
          <a:lstStyle/>
          <a:p>
            <a:r>
              <a:rPr lang="en-US" altLang="zh-CN" dirty="0" smtClean="0"/>
              <a:t>subprogram specification</a:t>
            </a:r>
            <a:endParaRPr lang="en-US" altLang="zh-CN" dirty="0" smtClean="0"/>
          </a:p>
          <a:p>
            <a:r>
              <a:rPr lang="zh-CN" altLang="en-US" dirty="0" smtClean="0"/>
              <a:t>程序规范</a:t>
            </a:r>
            <a:endParaRPr lang="zh-CN" altLang="en-US" dirty="0"/>
          </a:p>
        </p:txBody>
      </p:sp>
      <p:cxnSp>
        <p:nvCxnSpPr>
          <p:cNvPr id="27" name="直接箭头连接符 26"/>
          <p:cNvCxnSpPr/>
          <p:nvPr/>
        </p:nvCxnSpPr>
        <p:spPr>
          <a:xfrm flipV="1">
            <a:off x="4257675" y="4686300"/>
            <a:ext cx="1400175" cy="381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9" name="TextBox 28"/>
          <p:cNvSpPr txBox="1"/>
          <p:nvPr/>
        </p:nvSpPr>
        <p:spPr>
          <a:xfrm>
            <a:off x="1781175" y="4552950"/>
            <a:ext cx="2447925" cy="369332"/>
          </a:xfrm>
          <a:prstGeom prst="rect">
            <a:avLst/>
          </a:prstGeom>
          <a:noFill/>
        </p:spPr>
        <p:txBody>
          <a:bodyPr wrap="square" rtlCol="0">
            <a:spAutoFit/>
          </a:bodyPr>
          <a:lstStyle/>
          <a:p>
            <a:r>
              <a:rPr lang="en-US" altLang="zh-CN" dirty="0" smtClean="0"/>
              <a:t>main program</a:t>
            </a:r>
            <a:r>
              <a:rPr lang="zh-CN" altLang="en-US" dirty="0" smtClean="0"/>
              <a:t>主程序</a:t>
            </a:r>
            <a:endParaRPr lang="zh-CN" altLang="en-US" dirty="0"/>
          </a:p>
        </p:txBody>
      </p:sp>
      <p:cxnSp>
        <p:nvCxnSpPr>
          <p:cNvPr id="35" name="直接箭头连接符 34"/>
          <p:cNvCxnSpPr/>
          <p:nvPr/>
        </p:nvCxnSpPr>
        <p:spPr>
          <a:xfrm flipV="1">
            <a:off x="4191000" y="5305425"/>
            <a:ext cx="1400175" cy="381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6" name="TextBox 35"/>
          <p:cNvSpPr txBox="1"/>
          <p:nvPr/>
        </p:nvSpPr>
        <p:spPr>
          <a:xfrm>
            <a:off x="1819276" y="5172075"/>
            <a:ext cx="2343150" cy="369332"/>
          </a:xfrm>
          <a:prstGeom prst="rect">
            <a:avLst/>
          </a:prstGeom>
          <a:noFill/>
        </p:spPr>
        <p:txBody>
          <a:bodyPr wrap="square" rtlCol="0">
            <a:spAutoFit/>
          </a:bodyPr>
          <a:lstStyle/>
          <a:p>
            <a:r>
              <a:rPr lang="en-US" altLang="zh-CN" dirty="0" smtClean="0"/>
              <a:t>Package body </a:t>
            </a:r>
            <a:r>
              <a:rPr lang="zh-CN" altLang="en-US" dirty="0" smtClean="0"/>
              <a:t>包体</a:t>
            </a:r>
            <a:endParaRPr lang="zh-CN" altLang="en-US" dirty="0"/>
          </a:p>
        </p:txBody>
      </p:sp>
      <p:cxnSp>
        <p:nvCxnSpPr>
          <p:cNvPr id="37" name="直接箭头连接符 36"/>
          <p:cNvCxnSpPr/>
          <p:nvPr/>
        </p:nvCxnSpPr>
        <p:spPr>
          <a:xfrm flipV="1">
            <a:off x="4181475" y="5972175"/>
            <a:ext cx="1400175" cy="381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8" name="TextBox 37"/>
          <p:cNvSpPr txBox="1"/>
          <p:nvPr/>
        </p:nvSpPr>
        <p:spPr>
          <a:xfrm>
            <a:off x="2124075" y="5838825"/>
            <a:ext cx="2028825" cy="369332"/>
          </a:xfrm>
          <a:prstGeom prst="rect">
            <a:avLst/>
          </a:prstGeom>
          <a:noFill/>
        </p:spPr>
        <p:txBody>
          <a:bodyPr wrap="square" rtlCol="0">
            <a:spAutoFit/>
          </a:bodyPr>
          <a:lstStyle/>
          <a:p>
            <a:r>
              <a:rPr lang="en-US" altLang="zh-CN" dirty="0" smtClean="0"/>
              <a:t>task body </a:t>
            </a:r>
            <a:r>
              <a:rPr lang="zh-CN" altLang="en-US" dirty="0" smtClean="0"/>
              <a:t>任务体</a:t>
            </a:r>
            <a:endParaRPr lang="zh-CN" altLang="en-US" dirty="0"/>
          </a:p>
        </p:txBody>
      </p:sp>
      <p:cxnSp>
        <p:nvCxnSpPr>
          <p:cNvPr id="39" name="直接箭头连接符 38"/>
          <p:cNvCxnSpPr/>
          <p:nvPr/>
        </p:nvCxnSpPr>
        <p:spPr>
          <a:xfrm rot="10800000" flipV="1">
            <a:off x="5886450" y="4171950"/>
            <a:ext cx="1619250" cy="13335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40" name="TextBox 39"/>
          <p:cNvSpPr txBox="1"/>
          <p:nvPr/>
        </p:nvSpPr>
        <p:spPr>
          <a:xfrm>
            <a:off x="7639050" y="4010025"/>
            <a:ext cx="2066925" cy="646331"/>
          </a:xfrm>
          <a:prstGeom prst="rect">
            <a:avLst/>
          </a:prstGeom>
          <a:noFill/>
        </p:spPr>
        <p:txBody>
          <a:bodyPr wrap="square" rtlCol="0">
            <a:spAutoFit/>
          </a:bodyPr>
          <a:lstStyle/>
          <a:p>
            <a:r>
              <a:rPr lang="en-US" altLang="zh-CN" dirty="0" smtClean="0"/>
              <a:t>subprogram Body</a:t>
            </a:r>
            <a:r>
              <a:rPr lang="zh-CN" altLang="en-US" dirty="0" smtClean="0"/>
              <a:t>子程序体</a:t>
            </a:r>
            <a:endParaRPr lang="zh-CN" altLang="en-US" dirty="0"/>
          </a:p>
        </p:txBody>
      </p:sp>
      <p:cxnSp>
        <p:nvCxnSpPr>
          <p:cNvPr id="41" name="直接箭头连接符 40"/>
          <p:cNvCxnSpPr/>
          <p:nvPr/>
        </p:nvCxnSpPr>
        <p:spPr>
          <a:xfrm rot="10800000" flipV="1">
            <a:off x="5924550" y="4829175"/>
            <a:ext cx="1619250" cy="13335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42" name="TextBox 41"/>
          <p:cNvSpPr txBox="1"/>
          <p:nvPr/>
        </p:nvSpPr>
        <p:spPr>
          <a:xfrm>
            <a:off x="7677150" y="4667250"/>
            <a:ext cx="2990850" cy="369332"/>
          </a:xfrm>
          <a:prstGeom prst="rect">
            <a:avLst/>
          </a:prstGeom>
          <a:noFill/>
        </p:spPr>
        <p:txBody>
          <a:bodyPr wrap="square" rtlCol="0">
            <a:spAutoFit/>
          </a:bodyPr>
          <a:lstStyle/>
          <a:p>
            <a:r>
              <a:rPr lang="en-US" altLang="zh-CN" dirty="0" smtClean="0"/>
              <a:t>package specification</a:t>
            </a:r>
            <a:r>
              <a:rPr lang="zh-CN" altLang="en-US" dirty="0" smtClean="0"/>
              <a:t>包规格</a:t>
            </a:r>
            <a:endParaRPr lang="zh-CN" altLang="en-US" dirty="0"/>
          </a:p>
        </p:txBody>
      </p:sp>
      <p:cxnSp>
        <p:nvCxnSpPr>
          <p:cNvPr id="43" name="直接箭头连接符 42"/>
          <p:cNvCxnSpPr/>
          <p:nvPr/>
        </p:nvCxnSpPr>
        <p:spPr>
          <a:xfrm rot="10800000" flipV="1">
            <a:off x="5924550" y="5495925"/>
            <a:ext cx="1619250" cy="13335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44" name="TextBox 43"/>
          <p:cNvSpPr txBox="1"/>
          <p:nvPr/>
        </p:nvSpPr>
        <p:spPr>
          <a:xfrm>
            <a:off x="7677150" y="5334000"/>
            <a:ext cx="2066925" cy="646331"/>
          </a:xfrm>
          <a:prstGeom prst="rect">
            <a:avLst/>
          </a:prstGeom>
          <a:noFill/>
        </p:spPr>
        <p:txBody>
          <a:bodyPr wrap="square" rtlCol="0">
            <a:spAutoFit/>
          </a:bodyPr>
          <a:lstStyle/>
          <a:p>
            <a:r>
              <a:rPr lang="en-US" altLang="zh-CN" dirty="0" smtClean="0"/>
              <a:t>task specification </a:t>
            </a:r>
            <a:r>
              <a:rPr lang="zh-CN" altLang="en-US" dirty="0" smtClean="0"/>
              <a:t>任务规范</a:t>
            </a:r>
            <a:endParaRPr lang="zh-CN" altLang="en-US" dirty="0"/>
          </a:p>
        </p:txBody>
      </p:sp>
      <p:sp>
        <p:nvSpPr>
          <p:cNvPr id="45" name="TextBox 44"/>
          <p:cNvSpPr txBox="1"/>
          <p:nvPr/>
        </p:nvSpPr>
        <p:spPr>
          <a:xfrm>
            <a:off x="7762875" y="3009900"/>
            <a:ext cx="2066925" cy="369332"/>
          </a:xfrm>
          <a:prstGeom prst="rect">
            <a:avLst/>
          </a:prstGeom>
          <a:noFill/>
        </p:spPr>
        <p:txBody>
          <a:bodyPr wrap="square" rtlCol="0">
            <a:spAutoFit/>
          </a:bodyPr>
          <a:lstStyle/>
          <a:p>
            <a:r>
              <a:rPr lang="en-US" altLang="zh-CN" dirty="0" smtClean="0"/>
              <a:t>Package </a:t>
            </a:r>
            <a:r>
              <a:rPr lang="zh-CN" altLang="en-US" dirty="0" smtClean="0"/>
              <a:t>包</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914152" y="570254"/>
            <a:ext cx="3933646" cy="879895"/>
            <a:chOff x="914152" y="570254"/>
            <a:chExt cx="3933646" cy="879895"/>
          </a:xfrm>
        </p:grpSpPr>
        <p:sp>
          <p:nvSpPr>
            <p:cNvPr id="3" name="矩形 2"/>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1189951" y="659987"/>
            <a:ext cx="3382049" cy="769441"/>
          </a:xfrm>
          <a:prstGeom prst="rect">
            <a:avLst/>
          </a:prstGeom>
        </p:spPr>
        <p:txBody>
          <a:bodyPr wrap="square">
            <a:spAutoFit/>
          </a:bodyPr>
          <a:lstStyle/>
          <a:p>
            <a:pPr algn="ctr" fontAlgn="t"/>
            <a:r>
              <a:rPr lang="en-US" altLang="zh-CN" sz="4400" b="0" i="0" dirty="0">
                <a:solidFill>
                  <a:schemeClr val="bg1"/>
                </a:solidFill>
                <a:effectLst/>
                <a:latin typeface="方正兰亭粗黑简体" panose="02000000000000000000" pitchFamily="2" charset="-122"/>
                <a:ea typeface="方正兰亭粗黑简体" panose="02000000000000000000" pitchFamily="2" charset="-122"/>
              </a:rPr>
              <a:t>CONTENT</a:t>
            </a:r>
            <a:endParaRPr lang="en-US" altLang="zh-CN" sz="44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nvGrpSpPr>
          <p:cNvPr id="12" name="组合 11"/>
          <p:cNvGrpSpPr/>
          <p:nvPr/>
        </p:nvGrpSpPr>
        <p:grpSpPr>
          <a:xfrm>
            <a:off x="1871591" y="1963115"/>
            <a:ext cx="681375" cy="681375"/>
            <a:chOff x="2866816" y="2504421"/>
            <a:chExt cx="943184" cy="943184"/>
          </a:xfrm>
        </p:grpSpPr>
        <p:grpSp>
          <p:nvGrpSpPr>
            <p:cNvPr id="11" name="组合 10"/>
            <p:cNvGrpSpPr/>
            <p:nvPr/>
          </p:nvGrpSpPr>
          <p:grpSpPr>
            <a:xfrm>
              <a:off x="2866816" y="2504421"/>
              <a:ext cx="943184" cy="943184"/>
              <a:chOff x="3173998" y="2528145"/>
              <a:chExt cx="638355" cy="638355"/>
            </a:xfrm>
          </p:grpSpPr>
          <p:sp>
            <p:nvSpPr>
              <p:cNvPr id="6" name="矩形 5"/>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279524" y="2633671"/>
                <a:ext cx="427302" cy="427302"/>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2976621" y="2611817"/>
              <a:ext cx="723575" cy="584775"/>
            </a:xfrm>
            <a:prstGeom prst="rect">
              <a:avLst/>
            </a:prstGeom>
          </p:spPr>
          <p:txBody>
            <a:bodyPr wrap="square">
              <a:spAutoFit/>
            </a:bodyPr>
            <a:lstStyle/>
            <a:p>
              <a:pPr algn="ctr" fontAlgn="t"/>
              <a:r>
                <a:rPr lang="en-US" altLang="zh-CN" sz="3200" b="0" i="0" dirty="0">
                  <a:solidFill>
                    <a:schemeClr val="bg1"/>
                  </a:solidFill>
                  <a:effectLst/>
                  <a:latin typeface="方正兰亭粗黑简体" panose="02000000000000000000" pitchFamily="2" charset="-122"/>
                  <a:ea typeface="方正兰亭粗黑简体" panose="02000000000000000000" pitchFamily="2" charset="-122"/>
                </a:rPr>
                <a:t>1</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35" name="矩形 34"/>
          <p:cNvSpPr/>
          <p:nvPr/>
        </p:nvSpPr>
        <p:spPr>
          <a:xfrm>
            <a:off x="2758062" y="2086016"/>
            <a:ext cx="2206053" cy="830997"/>
          </a:xfrm>
          <a:prstGeom prst="rect">
            <a:avLst/>
          </a:prstGeom>
        </p:spPr>
        <p:txBody>
          <a:bodyPr wrap="none">
            <a:spAutoFit/>
          </a:bodyPr>
          <a:lstStyle/>
          <a:p>
            <a:pPr fontAlgn="t"/>
            <a:r>
              <a:rPr lang="en-US" altLang="zh-CN"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Rational Rose</a:t>
            </a:r>
            <a:endParaRPr lang="en-US" altLang="zh-CN" sz="2400" b="1" dirty="0" smtClean="0">
              <a:solidFill>
                <a:schemeClr val="bg2">
                  <a:lumMod val="10000"/>
                </a:schemeClr>
              </a:solidFill>
              <a:latin typeface="方正兰亭粗黑简体" panose="02000000000000000000" pitchFamily="2" charset="-122"/>
              <a:ea typeface="方正兰亭粗黑简体" panose="02000000000000000000" pitchFamily="2" charset="-122"/>
            </a:endParaRPr>
          </a:p>
          <a:p>
            <a:pPr fontAlgn="t"/>
            <a:r>
              <a:rPr lang="en-US" altLang="zh-CN"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    </a:t>
            </a:r>
            <a:r>
              <a:rPr lang="zh-CN" altLang="en-US"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简介</a:t>
            </a:r>
            <a:endPar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grpSp>
        <p:nvGrpSpPr>
          <p:cNvPr id="41" name="组合 40"/>
          <p:cNvGrpSpPr/>
          <p:nvPr/>
        </p:nvGrpSpPr>
        <p:grpSpPr>
          <a:xfrm>
            <a:off x="1871591" y="3515870"/>
            <a:ext cx="681375" cy="681375"/>
            <a:chOff x="2866816" y="2504421"/>
            <a:chExt cx="943184" cy="943184"/>
          </a:xfrm>
        </p:grpSpPr>
        <p:grpSp>
          <p:nvGrpSpPr>
            <p:cNvPr id="43" name="组合 42"/>
            <p:cNvGrpSpPr/>
            <p:nvPr/>
          </p:nvGrpSpPr>
          <p:grpSpPr>
            <a:xfrm>
              <a:off x="2866816" y="2504421"/>
              <a:ext cx="943184" cy="943184"/>
              <a:chOff x="3173998" y="2528145"/>
              <a:chExt cx="638355" cy="638355"/>
            </a:xfrm>
          </p:grpSpPr>
          <p:sp>
            <p:nvSpPr>
              <p:cNvPr id="45" name="矩形 44"/>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279524" y="2633671"/>
                <a:ext cx="427302" cy="427302"/>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2976621" y="2611817"/>
              <a:ext cx="723575" cy="809467"/>
            </a:xfrm>
            <a:prstGeom prst="rect">
              <a:avLst/>
            </a:prstGeom>
          </p:spPr>
          <p:txBody>
            <a:bodyPr wrap="square">
              <a:spAutoFit/>
            </a:bodyPr>
            <a:lstStyle/>
            <a:p>
              <a:pPr algn="ctr" fontAlgn="t"/>
              <a:r>
                <a:rPr lang="en-US" altLang="zh-CN" sz="3200" dirty="0">
                  <a:solidFill>
                    <a:schemeClr val="bg1"/>
                  </a:solidFill>
                  <a:latin typeface="方正兰亭粗黑简体" panose="02000000000000000000" pitchFamily="2" charset="-122"/>
                  <a:ea typeface="方正兰亭粗黑简体" panose="02000000000000000000" pitchFamily="2" charset="-122"/>
                </a:rPr>
                <a:t>3</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42" name="矩形 41"/>
          <p:cNvSpPr/>
          <p:nvPr/>
        </p:nvSpPr>
        <p:spPr>
          <a:xfrm>
            <a:off x="2758062" y="3638771"/>
            <a:ext cx="2350323" cy="461665"/>
          </a:xfrm>
          <a:prstGeom prst="rect">
            <a:avLst/>
          </a:prstGeom>
        </p:spPr>
        <p:txBody>
          <a:bodyPr wrap="none">
            <a:spAutoFit/>
          </a:bodyPr>
          <a:lstStyle/>
          <a:p>
            <a:pPr fontAlgn="t"/>
            <a:r>
              <a:rPr lang="zh-CN" altLang="en-US"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可视化环境介绍</a:t>
            </a:r>
            <a:endPar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grpSp>
        <p:nvGrpSpPr>
          <p:cNvPr id="49" name="组合 48"/>
          <p:cNvGrpSpPr/>
          <p:nvPr/>
        </p:nvGrpSpPr>
        <p:grpSpPr>
          <a:xfrm>
            <a:off x="6616120" y="1963115"/>
            <a:ext cx="681375" cy="681375"/>
            <a:chOff x="2866816" y="2504421"/>
            <a:chExt cx="943184" cy="943184"/>
          </a:xfrm>
        </p:grpSpPr>
        <p:grpSp>
          <p:nvGrpSpPr>
            <p:cNvPr id="51" name="组合 50"/>
            <p:cNvGrpSpPr/>
            <p:nvPr/>
          </p:nvGrpSpPr>
          <p:grpSpPr>
            <a:xfrm>
              <a:off x="2866816" y="2504421"/>
              <a:ext cx="943184" cy="943184"/>
              <a:chOff x="3173998" y="2528145"/>
              <a:chExt cx="638355" cy="638355"/>
            </a:xfrm>
          </p:grpSpPr>
          <p:sp>
            <p:nvSpPr>
              <p:cNvPr id="53" name="矩形 52"/>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3279524" y="2633671"/>
                <a:ext cx="427302" cy="427302"/>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矩形 51"/>
            <p:cNvSpPr/>
            <p:nvPr/>
          </p:nvSpPr>
          <p:spPr>
            <a:xfrm>
              <a:off x="2976621" y="2611817"/>
              <a:ext cx="723575" cy="809467"/>
            </a:xfrm>
            <a:prstGeom prst="rect">
              <a:avLst/>
            </a:prstGeom>
          </p:spPr>
          <p:txBody>
            <a:bodyPr wrap="square">
              <a:spAutoFit/>
            </a:bodyPr>
            <a:lstStyle/>
            <a:p>
              <a:pPr algn="ctr" fontAlgn="t"/>
              <a:r>
                <a:rPr lang="en-US" altLang="zh-CN" sz="3200" dirty="0">
                  <a:solidFill>
                    <a:schemeClr val="bg1"/>
                  </a:solidFill>
                  <a:latin typeface="方正兰亭粗黑简体" panose="02000000000000000000" pitchFamily="2" charset="-122"/>
                  <a:ea typeface="方正兰亭粗黑简体" panose="02000000000000000000" pitchFamily="2" charset="-122"/>
                </a:rPr>
                <a:t>2</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50" name="矩形 49"/>
          <p:cNvSpPr/>
          <p:nvPr/>
        </p:nvSpPr>
        <p:spPr>
          <a:xfrm>
            <a:off x="7502591" y="2086016"/>
            <a:ext cx="1422184" cy="461665"/>
          </a:xfrm>
          <a:prstGeom prst="rect">
            <a:avLst/>
          </a:prstGeom>
        </p:spPr>
        <p:txBody>
          <a:bodyPr wrap="none">
            <a:spAutoFit/>
          </a:bodyPr>
          <a:lstStyle/>
          <a:p>
            <a:pPr fontAlgn="t"/>
            <a:r>
              <a:rPr lang="zh-CN" altLang="en-US"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安装步骤</a:t>
            </a:r>
            <a:endPar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grpSp>
        <p:nvGrpSpPr>
          <p:cNvPr id="57" name="组合 56"/>
          <p:cNvGrpSpPr/>
          <p:nvPr/>
        </p:nvGrpSpPr>
        <p:grpSpPr>
          <a:xfrm>
            <a:off x="6616120" y="3515870"/>
            <a:ext cx="681375" cy="681375"/>
            <a:chOff x="2866816" y="2504421"/>
            <a:chExt cx="943184" cy="943184"/>
          </a:xfrm>
        </p:grpSpPr>
        <p:grpSp>
          <p:nvGrpSpPr>
            <p:cNvPr id="59" name="组合 58"/>
            <p:cNvGrpSpPr/>
            <p:nvPr/>
          </p:nvGrpSpPr>
          <p:grpSpPr>
            <a:xfrm>
              <a:off x="2866816" y="2504421"/>
              <a:ext cx="943184" cy="943184"/>
              <a:chOff x="3173998" y="2528145"/>
              <a:chExt cx="638355" cy="638355"/>
            </a:xfrm>
          </p:grpSpPr>
          <p:sp>
            <p:nvSpPr>
              <p:cNvPr id="61" name="矩形 60"/>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3279524" y="2633671"/>
                <a:ext cx="427302" cy="427302"/>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矩形 59"/>
            <p:cNvSpPr/>
            <p:nvPr/>
          </p:nvSpPr>
          <p:spPr>
            <a:xfrm>
              <a:off x="2976621" y="2611817"/>
              <a:ext cx="723575" cy="809467"/>
            </a:xfrm>
            <a:prstGeom prst="rect">
              <a:avLst/>
            </a:prstGeom>
          </p:spPr>
          <p:txBody>
            <a:bodyPr wrap="square">
              <a:spAutoFit/>
            </a:bodyPr>
            <a:lstStyle/>
            <a:p>
              <a:pPr algn="ctr" fontAlgn="t"/>
              <a:r>
                <a:rPr lang="en-US" altLang="zh-CN" sz="3200" dirty="0">
                  <a:solidFill>
                    <a:schemeClr val="bg1"/>
                  </a:solidFill>
                  <a:latin typeface="方正兰亭粗黑简体" panose="02000000000000000000" pitchFamily="2" charset="-122"/>
                  <a:ea typeface="方正兰亭粗黑简体" panose="02000000000000000000" pitchFamily="2" charset="-122"/>
                </a:rPr>
                <a:t>4</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58" name="矩形 57"/>
          <p:cNvSpPr/>
          <p:nvPr/>
        </p:nvSpPr>
        <p:spPr>
          <a:xfrm>
            <a:off x="7502591" y="3638771"/>
            <a:ext cx="4206601" cy="461665"/>
          </a:xfrm>
          <a:prstGeom prst="rect">
            <a:avLst/>
          </a:prstGeom>
        </p:spPr>
        <p:txBody>
          <a:bodyPr wrap="none">
            <a:spAutoFit/>
          </a:bodyPr>
          <a:lstStyle/>
          <a:p>
            <a:pPr algn="dist" fontAlgn="t"/>
            <a:r>
              <a:rPr lang="zh-CN" altLang="en-US"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视图与图的介绍以及制作流程</a:t>
            </a:r>
            <a:endParaRPr lang="en-US" altLang="zh-CN" sz="2400" b="1" dirty="0" smtClean="0">
              <a:solidFill>
                <a:schemeClr val="bg2">
                  <a:lumMod val="10000"/>
                </a:schemeClr>
              </a:solidFill>
              <a:latin typeface="方正兰亭粗黑简体" panose="02000000000000000000" pitchFamily="2" charset="-122"/>
              <a:ea typeface="方正兰亭粗黑简体" panose="02000000000000000000" pitchFamily="2" charset="-122"/>
            </a:endParaRPr>
          </a:p>
        </p:txBody>
      </p:sp>
      <p:sp>
        <p:nvSpPr>
          <p:cNvPr id="64" name="矩形 63"/>
          <p:cNvSpPr/>
          <p:nvPr/>
        </p:nvSpPr>
        <p:spPr>
          <a:xfrm>
            <a:off x="0" y="6211019"/>
            <a:ext cx="12192001" cy="483079"/>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p:cNvGrpSpPr/>
          <p:nvPr/>
        </p:nvGrpSpPr>
        <p:grpSpPr>
          <a:xfrm>
            <a:off x="1871591" y="4992245"/>
            <a:ext cx="681375" cy="681375"/>
            <a:chOff x="2866816" y="2504421"/>
            <a:chExt cx="943184" cy="943184"/>
          </a:xfrm>
        </p:grpSpPr>
        <p:grpSp>
          <p:nvGrpSpPr>
            <p:cNvPr id="37" name="组合 42"/>
            <p:cNvGrpSpPr/>
            <p:nvPr/>
          </p:nvGrpSpPr>
          <p:grpSpPr>
            <a:xfrm>
              <a:off x="2866816" y="2504421"/>
              <a:ext cx="943184" cy="943184"/>
              <a:chOff x="3173998" y="2528145"/>
              <a:chExt cx="638355" cy="638355"/>
            </a:xfrm>
          </p:grpSpPr>
          <p:sp>
            <p:nvSpPr>
              <p:cNvPr id="39" name="矩形 38"/>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3279524" y="2633671"/>
                <a:ext cx="427302" cy="427302"/>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2976621" y="2611817"/>
              <a:ext cx="723575" cy="809467"/>
            </a:xfrm>
            <a:prstGeom prst="rect">
              <a:avLst/>
            </a:prstGeom>
          </p:spPr>
          <p:txBody>
            <a:bodyPr wrap="square">
              <a:spAutoFit/>
            </a:bodyPr>
            <a:lstStyle/>
            <a:p>
              <a:pPr algn="ctr" fontAlgn="t"/>
              <a:r>
                <a:rPr lang="en-US" altLang="zh-CN" sz="3200" b="0" i="0" dirty="0" smtClean="0">
                  <a:solidFill>
                    <a:schemeClr val="bg1"/>
                  </a:solidFill>
                  <a:effectLst/>
                  <a:latin typeface="方正兰亭粗黑简体" panose="02000000000000000000" pitchFamily="2" charset="-122"/>
                  <a:ea typeface="方正兰亭粗黑简体" panose="02000000000000000000" pitchFamily="2" charset="-122"/>
                </a:rPr>
                <a:t>5</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56" name="矩形 55"/>
          <p:cNvSpPr/>
          <p:nvPr/>
        </p:nvSpPr>
        <p:spPr>
          <a:xfrm>
            <a:off x="2758062" y="5115146"/>
            <a:ext cx="3278462" cy="461665"/>
          </a:xfrm>
          <a:prstGeom prst="rect">
            <a:avLst/>
          </a:prstGeom>
        </p:spPr>
        <p:txBody>
          <a:bodyPr wrap="none">
            <a:spAutoFit/>
          </a:bodyPr>
          <a:lstStyle/>
          <a:p>
            <a:pPr fontAlgn="t"/>
            <a:r>
              <a:rPr lang="zh-CN" altLang="en-US"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特点以及其他功能介绍</a:t>
            </a:r>
            <a:endPar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grpSp>
        <p:nvGrpSpPr>
          <p:cNvPr id="65" name="组合 64"/>
          <p:cNvGrpSpPr/>
          <p:nvPr/>
        </p:nvGrpSpPr>
        <p:grpSpPr>
          <a:xfrm>
            <a:off x="6616120" y="4992245"/>
            <a:ext cx="681375" cy="681375"/>
            <a:chOff x="2866816" y="2504421"/>
            <a:chExt cx="943184" cy="943184"/>
          </a:xfrm>
        </p:grpSpPr>
        <p:grpSp>
          <p:nvGrpSpPr>
            <p:cNvPr id="66" name="组合 58"/>
            <p:cNvGrpSpPr/>
            <p:nvPr/>
          </p:nvGrpSpPr>
          <p:grpSpPr>
            <a:xfrm>
              <a:off x="2866816" y="2504421"/>
              <a:ext cx="943184" cy="943184"/>
              <a:chOff x="3173998" y="2528145"/>
              <a:chExt cx="638355" cy="638355"/>
            </a:xfrm>
          </p:grpSpPr>
          <p:sp>
            <p:nvSpPr>
              <p:cNvPr id="68" name="矩形 67"/>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3279524" y="2633671"/>
                <a:ext cx="427302" cy="427302"/>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7" name="矩形 66"/>
            <p:cNvSpPr/>
            <p:nvPr/>
          </p:nvSpPr>
          <p:spPr>
            <a:xfrm>
              <a:off x="2976621" y="2611817"/>
              <a:ext cx="723575" cy="809467"/>
            </a:xfrm>
            <a:prstGeom prst="rect">
              <a:avLst/>
            </a:prstGeom>
          </p:spPr>
          <p:txBody>
            <a:bodyPr wrap="square">
              <a:spAutoFit/>
            </a:bodyPr>
            <a:lstStyle/>
            <a:p>
              <a:pPr algn="ctr" fontAlgn="t"/>
              <a:r>
                <a:rPr lang="en-US" altLang="zh-CN" sz="3200" b="0" i="0" dirty="0" smtClean="0">
                  <a:solidFill>
                    <a:schemeClr val="bg1"/>
                  </a:solidFill>
                  <a:effectLst/>
                  <a:latin typeface="方正兰亭粗黑简体" panose="02000000000000000000" pitchFamily="2" charset="-122"/>
                  <a:ea typeface="方正兰亭粗黑简体" panose="02000000000000000000" pitchFamily="2" charset="-122"/>
                </a:rPr>
                <a:t>6</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71" name="矩形 70"/>
          <p:cNvSpPr/>
          <p:nvPr/>
        </p:nvSpPr>
        <p:spPr>
          <a:xfrm>
            <a:off x="7502591" y="5115146"/>
            <a:ext cx="2507418" cy="461665"/>
          </a:xfrm>
          <a:prstGeom prst="rect">
            <a:avLst/>
          </a:prstGeom>
        </p:spPr>
        <p:txBody>
          <a:bodyPr wrap="none">
            <a:spAutoFit/>
          </a:bodyPr>
          <a:lstStyle/>
          <a:p>
            <a:pPr fontAlgn="t"/>
            <a:r>
              <a:rPr lang="zh-CN" altLang="en-US"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其他</a:t>
            </a:r>
            <a:r>
              <a:rPr lang="en-US" altLang="zh-CN"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UML</a:t>
            </a:r>
            <a:r>
              <a:rPr lang="zh-CN" altLang="en-US"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工具简介</a:t>
            </a:r>
            <a:endPar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42" presetClass="entr" presetSubtype="0" fill="hold" nodeType="withEffect">
                                  <p:stCondLst>
                                    <p:cond delay="4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anim calcmode="lin" valueType="num">
                                      <p:cBhvr>
                                        <p:cTn id="11" dur="1000" fill="hold"/>
                                        <p:tgtEl>
                                          <p:spTgt spid="12"/>
                                        </p:tgtEl>
                                        <p:attrNameLst>
                                          <p:attrName>ppt_x</p:attrName>
                                        </p:attrNameLst>
                                      </p:cBhvr>
                                      <p:tavLst>
                                        <p:tav tm="0">
                                          <p:val>
                                            <p:strVal val="#ppt_x"/>
                                          </p:val>
                                        </p:tav>
                                        <p:tav tm="100000">
                                          <p:val>
                                            <p:strVal val="#ppt_x"/>
                                          </p:val>
                                        </p:tav>
                                      </p:tavLst>
                                    </p:anim>
                                    <p:anim calcmode="lin" valueType="num">
                                      <p:cBhvr>
                                        <p:cTn id="12" dur="1000" fill="hold"/>
                                        <p:tgtEl>
                                          <p:spTgt spid="12"/>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130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1000"/>
                                        <p:tgtEl>
                                          <p:spTgt spid="35"/>
                                        </p:tgtEl>
                                      </p:cBhvr>
                                    </p:animEffect>
                                    <p:anim calcmode="lin" valueType="num">
                                      <p:cBhvr>
                                        <p:cTn id="16" dur="1000" fill="hold"/>
                                        <p:tgtEl>
                                          <p:spTgt spid="35"/>
                                        </p:tgtEl>
                                        <p:attrNameLst>
                                          <p:attrName>ppt_x</p:attrName>
                                        </p:attrNameLst>
                                      </p:cBhvr>
                                      <p:tavLst>
                                        <p:tav tm="0">
                                          <p:val>
                                            <p:strVal val="#ppt_x"/>
                                          </p:val>
                                        </p:tav>
                                        <p:tav tm="100000">
                                          <p:val>
                                            <p:strVal val="#ppt_x"/>
                                          </p:val>
                                        </p:tav>
                                      </p:tavLst>
                                    </p:anim>
                                    <p:anim calcmode="lin" valueType="num">
                                      <p:cBhvr>
                                        <p:cTn id="17" dur="1000" fill="hold"/>
                                        <p:tgtEl>
                                          <p:spTgt spid="35"/>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20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1000"/>
                                        <p:tgtEl>
                                          <p:spTgt spid="49"/>
                                        </p:tgtEl>
                                      </p:cBhvr>
                                    </p:animEffect>
                                    <p:anim calcmode="lin" valueType="num">
                                      <p:cBhvr>
                                        <p:cTn id="21" dur="1000" fill="hold"/>
                                        <p:tgtEl>
                                          <p:spTgt spid="49"/>
                                        </p:tgtEl>
                                        <p:attrNameLst>
                                          <p:attrName>ppt_x</p:attrName>
                                        </p:attrNameLst>
                                      </p:cBhvr>
                                      <p:tavLst>
                                        <p:tav tm="0">
                                          <p:val>
                                            <p:strVal val="#ppt_x"/>
                                          </p:val>
                                        </p:tav>
                                        <p:tav tm="100000">
                                          <p:val>
                                            <p:strVal val="#ppt_x"/>
                                          </p:val>
                                        </p:tav>
                                      </p:tavLst>
                                    </p:anim>
                                    <p:anim calcmode="lin" valueType="num">
                                      <p:cBhvr>
                                        <p:cTn id="22" dur="1000" fill="hold"/>
                                        <p:tgtEl>
                                          <p:spTgt spid="49"/>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310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1000"/>
                                        <p:tgtEl>
                                          <p:spTgt spid="50"/>
                                        </p:tgtEl>
                                      </p:cBhvr>
                                    </p:animEffect>
                                    <p:anim calcmode="lin" valueType="num">
                                      <p:cBhvr>
                                        <p:cTn id="26" dur="1000" fill="hold"/>
                                        <p:tgtEl>
                                          <p:spTgt spid="50"/>
                                        </p:tgtEl>
                                        <p:attrNameLst>
                                          <p:attrName>ppt_x</p:attrName>
                                        </p:attrNameLst>
                                      </p:cBhvr>
                                      <p:tavLst>
                                        <p:tav tm="0">
                                          <p:val>
                                            <p:strVal val="#ppt_x"/>
                                          </p:val>
                                        </p:tav>
                                        <p:tav tm="100000">
                                          <p:val>
                                            <p:strVal val="#ppt_x"/>
                                          </p:val>
                                        </p:tav>
                                      </p:tavLst>
                                    </p:anim>
                                    <p:anim calcmode="lin" valueType="num">
                                      <p:cBhvr>
                                        <p:cTn id="27" dur="1000" fill="hold"/>
                                        <p:tgtEl>
                                          <p:spTgt spid="50"/>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400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1000"/>
                                        <p:tgtEl>
                                          <p:spTgt spid="41"/>
                                        </p:tgtEl>
                                      </p:cBhvr>
                                    </p:animEffect>
                                    <p:anim calcmode="lin" valueType="num">
                                      <p:cBhvr>
                                        <p:cTn id="31" dur="1000" fill="hold"/>
                                        <p:tgtEl>
                                          <p:spTgt spid="41"/>
                                        </p:tgtEl>
                                        <p:attrNameLst>
                                          <p:attrName>ppt_x</p:attrName>
                                        </p:attrNameLst>
                                      </p:cBhvr>
                                      <p:tavLst>
                                        <p:tav tm="0">
                                          <p:val>
                                            <p:strVal val="#ppt_x"/>
                                          </p:val>
                                        </p:tav>
                                        <p:tav tm="100000">
                                          <p:val>
                                            <p:strVal val="#ppt_x"/>
                                          </p:val>
                                        </p:tav>
                                      </p:tavLst>
                                    </p:anim>
                                    <p:anim calcmode="lin" valueType="num">
                                      <p:cBhvr>
                                        <p:cTn id="32" dur="1000" fill="hold"/>
                                        <p:tgtEl>
                                          <p:spTgt spid="41"/>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4900"/>
                                  </p:stCondLst>
                                  <p:childTnLst>
                                    <p:set>
                                      <p:cBhvr>
                                        <p:cTn id="34" dur="1" fill="hold">
                                          <p:stCondLst>
                                            <p:cond delay="0"/>
                                          </p:stCondLst>
                                        </p:cTn>
                                        <p:tgtEl>
                                          <p:spTgt spid="42"/>
                                        </p:tgtEl>
                                        <p:attrNameLst>
                                          <p:attrName>style.visibility</p:attrName>
                                        </p:attrNameLst>
                                      </p:cBhvr>
                                      <p:to>
                                        <p:strVal val="visible"/>
                                      </p:to>
                                    </p:set>
                                    <p:animEffect transition="in" filter="fade">
                                      <p:cBhvr>
                                        <p:cTn id="35" dur="1000"/>
                                        <p:tgtEl>
                                          <p:spTgt spid="42"/>
                                        </p:tgtEl>
                                      </p:cBhvr>
                                    </p:animEffect>
                                    <p:anim calcmode="lin" valueType="num">
                                      <p:cBhvr>
                                        <p:cTn id="36" dur="1000" fill="hold"/>
                                        <p:tgtEl>
                                          <p:spTgt spid="42"/>
                                        </p:tgtEl>
                                        <p:attrNameLst>
                                          <p:attrName>ppt_x</p:attrName>
                                        </p:attrNameLst>
                                      </p:cBhvr>
                                      <p:tavLst>
                                        <p:tav tm="0">
                                          <p:val>
                                            <p:strVal val="#ppt_x"/>
                                          </p:val>
                                        </p:tav>
                                        <p:tav tm="100000">
                                          <p:val>
                                            <p:strVal val="#ppt_x"/>
                                          </p:val>
                                        </p:tav>
                                      </p:tavLst>
                                    </p:anim>
                                    <p:anim calcmode="lin" valueType="num">
                                      <p:cBhvr>
                                        <p:cTn id="37" dur="1000" fill="hold"/>
                                        <p:tgtEl>
                                          <p:spTgt spid="42"/>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580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1000"/>
                                        <p:tgtEl>
                                          <p:spTgt spid="57"/>
                                        </p:tgtEl>
                                      </p:cBhvr>
                                    </p:animEffect>
                                    <p:anim calcmode="lin" valueType="num">
                                      <p:cBhvr>
                                        <p:cTn id="41" dur="1000" fill="hold"/>
                                        <p:tgtEl>
                                          <p:spTgt spid="57"/>
                                        </p:tgtEl>
                                        <p:attrNameLst>
                                          <p:attrName>ppt_x</p:attrName>
                                        </p:attrNameLst>
                                      </p:cBhvr>
                                      <p:tavLst>
                                        <p:tav tm="0">
                                          <p:val>
                                            <p:strVal val="#ppt_x"/>
                                          </p:val>
                                        </p:tav>
                                        <p:tav tm="100000">
                                          <p:val>
                                            <p:strVal val="#ppt_x"/>
                                          </p:val>
                                        </p:tav>
                                      </p:tavLst>
                                    </p:anim>
                                    <p:anim calcmode="lin" valueType="num">
                                      <p:cBhvr>
                                        <p:cTn id="42" dur="1000" fill="hold"/>
                                        <p:tgtEl>
                                          <p:spTgt spid="57"/>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6700"/>
                                  </p:stCondLst>
                                  <p:childTnLst>
                                    <p:set>
                                      <p:cBhvr>
                                        <p:cTn id="44" dur="1" fill="hold">
                                          <p:stCondLst>
                                            <p:cond delay="0"/>
                                          </p:stCondLst>
                                        </p:cTn>
                                        <p:tgtEl>
                                          <p:spTgt spid="58"/>
                                        </p:tgtEl>
                                        <p:attrNameLst>
                                          <p:attrName>style.visibility</p:attrName>
                                        </p:attrNameLst>
                                      </p:cBhvr>
                                      <p:to>
                                        <p:strVal val="visible"/>
                                      </p:to>
                                    </p:set>
                                    <p:animEffect transition="in" filter="fade">
                                      <p:cBhvr>
                                        <p:cTn id="45" dur="1000"/>
                                        <p:tgtEl>
                                          <p:spTgt spid="58"/>
                                        </p:tgtEl>
                                      </p:cBhvr>
                                    </p:animEffect>
                                    <p:anim calcmode="lin" valueType="num">
                                      <p:cBhvr>
                                        <p:cTn id="46" dur="1000" fill="hold"/>
                                        <p:tgtEl>
                                          <p:spTgt spid="58"/>
                                        </p:tgtEl>
                                        <p:attrNameLst>
                                          <p:attrName>ppt_x</p:attrName>
                                        </p:attrNameLst>
                                      </p:cBhvr>
                                      <p:tavLst>
                                        <p:tav tm="0">
                                          <p:val>
                                            <p:strVal val="#ppt_x"/>
                                          </p:val>
                                        </p:tav>
                                        <p:tav tm="100000">
                                          <p:val>
                                            <p:strVal val="#ppt_x"/>
                                          </p:val>
                                        </p:tav>
                                      </p:tavLst>
                                    </p:anim>
                                    <p:anim calcmode="lin" valueType="num">
                                      <p:cBhvr>
                                        <p:cTn id="47" dur="1000" fill="hold"/>
                                        <p:tgtEl>
                                          <p:spTgt spid="58"/>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4000"/>
                                  </p:stCondLst>
                                  <p:childTnLst>
                                    <p:set>
                                      <p:cBhvr>
                                        <p:cTn id="49" dur="1" fill="hold">
                                          <p:stCondLst>
                                            <p:cond delay="0"/>
                                          </p:stCondLst>
                                        </p:cTn>
                                        <p:tgtEl>
                                          <p:spTgt spid="36"/>
                                        </p:tgtEl>
                                        <p:attrNameLst>
                                          <p:attrName>style.visibility</p:attrName>
                                        </p:attrNameLst>
                                      </p:cBhvr>
                                      <p:to>
                                        <p:strVal val="visible"/>
                                      </p:to>
                                    </p:set>
                                    <p:animEffect transition="in" filter="fade">
                                      <p:cBhvr>
                                        <p:cTn id="50" dur="1000"/>
                                        <p:tgtEl>
                                          <p:spTgt spid="36"/>
                                        </p:tgtEl>
                                      </p:cBhvr>
                                    </p:animEffect>
                                    <p:anim calcmode="lin" valueType="num">
                                      <p:cBhvr>
                                        <p:cTn id="51" dur="1000" fill="hold"/>
                                        <p:tgtEl>
                                          <p:spTgt spid="36"/>
                                        </p:tgtEl>
                                        <p:attrNameLst>
                                          <p:attrName>ppt_x</p:attrName>
                                        </p:attrNameLst>
                                      </p:cBhvr>
                                      <p:tavLst>
                                        <p:tav tm="0">
                                          <p:val>
                                            <p:strVal val="#ppt_x"/>
                                          </p:val>
                                        </p:tav>
                                        <p:tav tm="100000">
                                          <p:val>
                                            <p:strVal val="#ppt_x"/>
                                          </p:val>
                                        </p:tav>
                                      </p:tavLst>
                                    </p:anim>
                                    <p:anim calcmode="lin" valueType="num">
                                      <p:cBhvr>
                                        <p:cTn id="52" dur="1000" fill="hold"/>
                                        <p:tgtEl>
                                          <p:spTgt spid="36"/>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490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1000"/>
                                        <p:tgtEl>
                                          <p:spTgt spid="56"/>
                                        </p:tgtEl>
                                      </p:cBhvr>
                                    </p:animEffect>
                                    <p:anim calcmode="lin" valueType="num">
                                      <p:cBhvr>
                                        <p:cTn id="56" dur="1000" fill="hold"/>
                                        <p:tgtEl>
                                          <p:spTgt spid="56"/>
                                        </p:tgtEl>
                                        <p:attrNameLst>
                                          <p:attrName>ppt_x</p:attrName>
                                        </p:attrNameLst>
                                      </p:cBhvr>
                                      <p:tavLst>
                                        <p:tav tm="0">
                                          <p:val>
                                            <p:strVal val="#ppt_x"/>
                                          </p:val>
                                        </p:tav>
                                        <p:tav tm="100000">
                                          <p:val>
                                            <p:strVal val="#ppt_x"/>
                                          </p:val>
                                        </p:tav>
                                      </p:tavLst>
                                    </p:anim>
                                    <p:anim calcmode="lin" valueType="num">
                                      <p:cBhvr>
                                        <p:cTn id="57" dur="1000" fill="hold"/>
                                        <p:tgtEl>
                                          <p:spTgt spid="56"/>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5800"/>
                                  </p:stCondLst>
                                  <p:childTnLst>
                                    <p:set>
                                      <p:cBhvr>
                                        <p:cTn id="59" dur="1" fill="hold">
                                          <p:stCondLst>
                                            <p:cond delay="0"/>
                                          </p:stCondLst>
                                        </p:cTn>
                                        <p:tgtEl>
                                          <p:spTgt spid="65"/>
                                        </p:tgtEl>
                                        <p:attrNameLst>
                                          <p:attrName>style.visibility</p:attrName>
                                        </p:attrNameLst>
                                      </p:cBhvr>
                                      <p:to>
                                        <p:strVal val="visible"/>
                                      </p:to>
                                    </p:set>
                                    <p:animEffect transition="in" filter="fade">
                                      <p:cBhvr>
                                        <p:cTn id="60" dur="1000"/>
                                        <p:tgtEl>
                                          <p:spTgt spid="65"/>
                                        </p:tgtEl>
                                      </p:cBhvr>
                                    </p:animEffect>
                                    <p:anim calcmode="lin" valueType="num">
                                      <p:cBhvr>
                                        <p:cTn id="61" dur="1000" fill="hold"/>
                                        <p:tgtEl>
                                          <p:spTgt spid="65"/>
                                        </p:tgtEl>
                                        <p:attrNameLst>
                                          <p:attrName>ppt_x</p:attrName>
                                        </p:attrNameLst>
                                      </p:cBhvr>
                                      <p:tavLst>
                                        <p:tav tm="0">
                                          <p:val>
                                            <p:strVal val="#ppt_x"/>
                                          </p:val>
                                        </p:tav>
                                        <p:tav tm="100000">
                                          <p:val>
                                            <p:strVal val="#ppt_x"/>
                                          </p:val>
                                        </p:tav>
                                      </p:tavLst>
                                    </p:anim>
                                    <p:anim calcmode="lin" valueType="num">
                                      <p:cBhvr>
                                        <p:cTn id="62" dur="1000" fill="hold"/>
                                        <p:tgtEl>
                                          <p:spTgt spid="65"/>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6700"/>
                                  </p:stCondLst>
                                  <p:childTnLst>
                                    <p:set>
                                      <p:cBhvr>
                                        <p:cTn id="64" dur="1" fill="hold">
                                          <p:stCondLst>
                                            <p:cond delay="0"/>
                                          </p:stCondLst>
                                        </p:cTn>
                                        <p:tgtEl>
                                          <p:spTgt spid="71"/>
                                        </p:tgtEl>
                                        <p:attrNameLst>
                                          <p:attrName>style.visibility</p:attrName>
                                        </p:attrNameLst>
                                      </p:cBhvr>
                                      <p:to>
                                        <p:strVal val="visible"/>
                                      </p:to>
                                    </p:set>
                                    <p:animEffect transition="in" filter="fade">
                                      <p:cBhvr>
                                        <p:cTn id="65" dur="1000"/>
                                        <p:tgtEl>
                                          <p:spTgt spid="71"/>
                                        </p:tgtEl>
                                      </p:cBhvr>
                                    </p:animEffect>
                                    <p:anim calcmode="lin" valueType="num">
                                      <p:cBhvr>
                                        <p:cTn id="66" dur="1000" fill="hold"/>
                                        <p:tgtEl>
                                          <p:spTgt spid="71"/>
                                        </p:tgtEl>
                                        <p:attrNameLst>
                                          <p:attrName>ppt_x</p:attrName>
                                        </p:attrNameLst>
                                      </p:cBhvr>
                                      <p:tavLst>
                                        <p:tav tm="0">
                                          <p:val>
                                            <p:strVal val="#ppt_x"/>
                                          </p:val>
                                        </p:tav>
                                        <p:tav tm="100000">
                                          <p:val>
                                            <p:strVal val="#ppt_x"/>
                                          </p:val>
                                        </p:tav>
                                      </p:tavLst>
                                    </p:anim>
                                    <p:anim calcmode="lin" valueType="num">
                                      <p:cBhvr>
                                        <p:cTn id="67"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2" grpId="0"/>
      <p:bldP spid="50" grpId="0"/>
      <p:bldP spid="58" grpId="0"/>
      <p:bldP spid="56" grpId="0"/>
      <p:bldP spid="7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
          <p:cNvGrpSpPr/>
          <p:nvPr/>
        </p:nvGrpSpPr>
        <p:grpSpPr>
          <a:xfrm>
            <a:off x="949663" y="454844"/>
            <a:ext cx="3933646" cy="879895"/>
            <a:chOff x="914152" y="570254"/>
            <a:chExt cx="3933646" cy="879895"/>
          </a:xfrm>
        </p:grpSpPr>
        <p:sp>
          <p:nvSpPr>
            <p:cNvPr id="3" name="矩形 2"/>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构建图制作流程</a:t>
              </a:r>
              <a:endParaRPr lang="zh-CN" altLang="en-US" dirty="0"/>
            </a:p>
          </p:txBody>
        </p:sp>
        <p:sp>
          <p:nvSpPr>
            <p:cNvPr id="4" name="等腰三角形 3"/>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TextBox 6"/>
          <p:cNvSpPr txBox="1"/>
          <p:nvPr/>
        </p:nvSpPr>
        <p:spPr>
          <a:xfrm>
            <a:off x="6419850" y="2076450"/>
            <a:ext cx="4781550" cy="1200329"/>
          </a:xfrm>
          <a:prstGeom prst="rect">
            <a:avLst/>
          </a:prstGeom>
          <a:noFill/>
        </p:spPr>
        <p:txBody>
          <a:bodyPr wrap="square" rtlCol="0">
            <a:spAutoFit/>
          </a:bodyPr>
          <a:lstStyle/>
          <a:p>
            <a:r>
              <a:rPr lang="zh-CN" altLang="en-US" dirty="0" smtClean="0"/>
              <a:t>（</a:t>
            </a:r>
            <a:r>
              <a:rPr lang="en-US" altLang="zh-CN" dirty="0" smtClean="0"/>
              <a:t>1</a:t>
            </a:r>
            <a:r>
              <a:rPr lang="zh-CN" altLang="en-US" dirty="0" smtClean="0"/>
              <a:t>）右键，创建构建图</a:t>
            </a:r>
            <a:endParaRPr lang="en-US" altLang="zh-CN" dirty="0" smtClean="0"/>
          </a:p>
          <a:p>
            <a:r>
              <a:rPr lang="zh-CN" altLang="en-US" dirty="0" smtClean="0"/>
              <a:t>（</a:t>
            </a:r>
            <a:r>
              <a:rPr lang="en-US" altLang="zh-CN" dirty="0" smtClean="0"/>
              <a:t>2</a:t>
            </a:r>
            <a:r>
              <a:rPr lang="zh-CN" altLang="en-US" dirty="0" smtClean="0"/>
              <a:t>）把构建加入框图</a:t>
            </a:r>
            <a:endParaRPr lang="en-US" altLang="zh-CN" dirty="0" smtClean="0"/>
          </a:p>
          <a:p>
            <a:r>
              <a:rPr lang="en-US" altLang="zh-CN" dirty="0" smtClean="0"/>
              <a:t> </a:t>
            </a:r>
            <a:r>
              <a:rPr lang="zh-CN" altLang="en-US" dirty="0" smtClean="0"/>
              <a:t>（</a:t>
            </a:r>
            <a:r>
              <a:rPr lang="en-US" altLang="zh-CN" dirty="0" smtClean="0"/>
              <a:t>3</a:t>
            </a:r>
            <a:r>
              <a:rPr lang="zh-CN" altLang="en-US" dirty="0" smtClean="0"/>
              <a:t>）构建之间交接</a:t>
            </a:r>
            <a:endParaRPr lang="en-US" altLang="zh-CN" dirty="0" smtClean="0"/>
          </a:p>
          <a:p>
            <a:r>
              <a:rPr lang="en-US" altLang="zh-CN" dirty="0" smtClean="0"/>
              <a:t> </a:t>
            </a:r>
            <a:endParaRPr lang="zh-CN" altLang="en-US" dirty="0"/>
          </a:p>
        </p:txBody>
      </p:sp>
      <p:pic>
        <p:nvPicPr>
          <p:cNvPr id="7169" name="Picture 1" descr="d:\Documents\Tencent Files\649211130\Image\C2C\EGOJG%Y7TMM$9P)VR4H2Z$T.png"/>
          <p:cNvPicPr>
            <a:picLocks noChangeAspect="1" noChangeArrowheads="1"/>
          </p:cNvPicPr>
          <p:nvPr/>
        </p:nvPicPr>
        <p:blipFill>
          <a:blip r:embed="rId1"/>
          <a:srcRect/>
          <a:stretch>
            <a:fillRect/>
          </a:stretch>
        </p:blipFill>
        <p:spPr bwMode="auto">
          <a:xfrm>
            <a:off x="962025" y="1962150"/>
            <a:ext cx="4991100" cy="3267075"/>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p:cNvPicPr>
            <a:picLocks noChangeAspect="1" noChangeArrowheads="1"/>
          </p:cNvPicPr>
          <p:nvPr/>
        </p:nvPicPr>
        <p:blipFill>
          <a:blip r:embed="rId1"/>
          <a:srcRect/>
          <a:stretch>
            <a:fillRect/>
          </a:stretch>
        </p:blipFill>
        <p:spPr bwMode="auto">
          <a:xfrm>
            <a:off x="5453063" y="1600200"/>
            <a:ext cx="1132852" cy="3590925"/>
          </a:xfrm>
          <a:prstGeom prst="rect">
            <a:avLst/>
          </a:prstGeom>
          <a:noFill/>
          <a:ln w="9525">
            <a:noFill/>
            <a:miter lim="800000"/>
            <a:headEnd/>
            <a:tailEnd/>
          </a:ln>
          <a:effectLst/>
        </p:spPr>
      </p:pic>
      <p:grpSp>
        <p:nvGrpSpPr>
          <p:cNvPr id="2" name="组合 7"/>
          <p:cNvGrpSpPr/>
          <p:nvPr/>
        </p:nvGrpSpPr>
        <p:grpSpPr>
          <a:xfrm>
            <a:off x="673438" y="350069"/>
            <a:ext cx="3933646" cy="879895"/>
            <a:chOff x="914152" y="570254"/>
            <a:chExt cx="3933646" cy="879895"/>
          </a:xfrm>
        </p:grpSpPr>
        <p:sp>
          <p:nvSpPr>
            <p:cNvPr id="4" name="矩形 3"/>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实施图制作流程</a:t>
              </a:r>
              <a:endParaRPr lang="zh-CN" altLang="en-US" dirty="0"/>
            </a:p>
          </p:txBody>
        </p:sp>
        <p:sp>
          <p:nvSpPr>
            <p:cNvPr id="5" name="等腰三角形 4"/>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8" name="直接箭头连接符 27"/>
          <p:cNvCxnSpPr/>
          <p:nvPr/>
        </p:nvCxnSpPr>
        <p:spPr>
          <a:xfrm flipV="1">
            <a:off x="3143250" y="3924300"/>
            <a:ext cx="2705100" cy="1905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0" name="TextBox 29"/>
          <p:cNvSpPr txBox="1"/>
          <p:nvPr/>
        </p:nvSpPr>
        <p:spPr>
          <a:xfrm>
            <a:off x="1276350" y="4019550"/>
            <a:ext cx="2238375" cy="369332"/>
          </a:xfrm>
          <a:prstGeom prst="rect">
            <a:avLst/>
          </a:prstGeom>
          <a:noFill/>
        </p:spPr>
        <p:txBody>
          <a:bodyPr wrap="square" rtlCol="0">
            <a:spAutoFit/>
          </a:bodyPr>
          <a:lstStyle/>
          <a:p>
            <a:r>
              <a:rPr lang="en-US" altLang="zh-CN" dirty="0" smtClean="0"/>
              <a:t>Processor </a:t>
            </a:r>
            <a:r>
              <a:rPr lang="zh-CN" altLang="en-US" dirty="0" smtClean="0"/>
              <a:t>处理器</a:t>
            </a:r>
            <a:endParaRPr lang="zh-CN" altLang="en-US" dirty="0"/>
          </a:p>
        </p:txBody>
      </p:sp>
      <p:cxnSp>
        <p:nvCxnSpPr>
          <p:cNvPr id="32" name="直接箭头连接符 31"/>
          <p:cNvCxnSpPr/>
          <p:nvPr/>
        </p:nvCxnSpPr>
        <p:spPr>
          <a:xfrm rot="10800000" flipV="1">
            <a:off x="6143625" y="4133849"/>
            <a:ext cx="1600200" cy="1809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3" name="TextBox 32"/>
          <p:cNvSpPr txBox="1"/>
          <p:nvPr/>
        </p:nvSpPr>
        <p:spPr>
          <a:xfrm>
            <a:off x="7924800" y="3867150"/>
            <a:ext cx="1924050" cy="369332"/>
          </a:xfrm>
          <a:prstGeom prst="rect">
            <a:avLst/>
          </a:prstGeom>
          <a:noFill/>
        </p:spPr>
        <p:txBody>
          <a:bodyPr wrap="square" rtlCol="0">
            <a:spAutoFit/>
          </a:bodyPr>
          <a:lstStyle/>
          <a:p>
            <a:r>
              <a:rPr lang="en-US" altLang="zh-CN" dirty="0" smtClean="0"/>
              <a:t>Connection </a:t>
            </a:r>
            <a:r>
              <a:rPr lang="zh-CN" altLang="en-US" dirty="0" smtClean="0"/>
              <a:t>连接</a:t>
            </a:r>
            <a:endParaRPr lang="zh-CN" altLang="en-US" dirty="0"/>
          </a:p>
        </p:txBody>
      </p:sp>
      <p:cxnSp>
        <p:nvCxnSpPr>
          <p:cNvPr id="34" name="直接箭头连接符 33"/>
          <p:cNvCxnSpPr/>
          <p:nvPr/>
        </p:nvCxnSpPr>
        <p:spPr>
          <a:xfrm flipV="1">
            <a:off x="3095625" y="4829175"/>
            <a:ext cx="2705100" cy="1905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46" name="TextBox 45"/>
          <p:cNvSpPr txBox="1"/>
          <p:nvPr/>
        </p:nvSpPr>
        <p:spPr>
          <a:xfrm>
            <a:off x="1924050" y="4895850"/>
            <a:ext cx="2238375" cy="369332"/>
          </a:xfrm>
          <a:prstGeom prst="rect">
            <a:avLst/>
          </a:prstGeom>
          <a:noFill/>
        </p:spPr>
        <p:txBody>
          <a:bodyPr wrap="square" rtlCol="0">
            <a:spAutoFit/>
          </a:bodyPr>
          <a:lstStyle/>
          <a:p>
            <a:r>
              <a:rPr lang="en-US" altLang="zh-CN" dirty="0" smtClean="0"/>
              <a:t>Device </a:t>
            </a:r>
            <a:r>
              <a:rPr lang="zh-CN" altLang="en-US" dirty="0" smtClean="0"/>
              <a:t>装置</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
          <p:cNvGrpSpPr/>
          <p:nvPr/>
        </p:nvGrpSpPr>
        <p:grpSpPr>
          <a:xfrm>
            <a:off x="949663" y="454844"/>
            <a:ext cx="3933646" cy="879895"/>
            <a:chOff x="914152" y="570254"/>
            <a:chExt cx="3933646" cy="879895"/>
          </a:xfrm>
        </p:grpSpPr>
        <p:sp>
          <p:nvSpPr>
            <p:cNvPr id="3" name="矩形 2"/>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实施图制作流程</a:t>
              </a:r>
              <a:endParaRPr lang="zh-CN" altLang="en-US" dirty="0"/>
            </a:p>
          </p:txBody>
        </p:sp>
        <p:sp>
          <p:nvSpPr>
            <p:cNvPr id="4" name="等腰三角形 3"/>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TextBox 6"/>
          <p:cNvSpPr txBox="1"/>
          <p:nvPr/>
        </p:nvSpPr>
        <p:spPr>
          <a:xfrm>
            <a:off x="6419850" y="2076450"/>
            <a:ext cx="4781550" cy="2031325"/>
          </a:xfrm>
          <a:prstGeom prst="rect">
            <a:avLst/>
          </a:prstGeom>
          <a:noFill/>
        </p:spPr>
        <p:txBody>
          <a:bodyPr wrap="square" rtlCol="0">
            <a:spAutoFit/>
          </a:bodyPr>
          <a:lstStyle/>
          <a:p>
            <a:r>
              <a:rPr lang="zh-CN" altLang="en-US" dirty="0" smtClean="0"/>
              <a:t>（</a:t>
            </a:r>
            <a:r>
              <a:rPr lang="en-US" altLang="zh-CN" dirty="0" smtClean="0"/>
              <a:t>1</a:t>
            </a:r>
            <a:r>
              <a:rPr lang="zh-CN" altLang="en-US" dirty="0" smtClean="0"/>
              <a:t>）双击</a:t>
            </a:r>
            <a:r>
              <a:rPr lang="en-US" altLang="zh-CN" dirty="0" smtClean="0"/>
              <a:t>deployment</a:t>
            </a:r>
            <a:r>
              <a:rPr lang="zh-CN" altLang="en-US" dirty="0" smtClean="0"/>
              <a:t>视图</a:t>
            </a:r>
            <a:endParaRPr lang="en-US" altLang="zh-CN" dirty="0" smtClean="0"/>
          </a:p>
          <a:p>
            <a:r>
              <a:rPr lang="zh-CN" altLang="en-US" dirty="0" smtClean="0"/>
              <a:t>（</a:t>
            </a:r>
            <a:r>
              <a:rPr lang="en-US" altLang="zh-CN" dirty="0" smtClean="0"/>
              <a:t>2</a:t>
            </a:r>
            <a:r>
              <a:rPr lang="zh-CN" altLang="en-US" dirty="0" smtClean="0"/>
              <a:t>）选择</a:t>
            </a:r>
            <a:r>
              <a:rPr lang="en-US" altLang="zh-CN" dirty="0" smtClean="0"/>
              <a:t>processor </a:t>
            </a:r>
            <a:r>
              <a:rPr lang="zh-CN" altLang="en-US" dirty="0" smtClean="0"/>
              <a:t>增加处理器</a:t>
            </a:r>
            <a:endParaRPr lang="en-US" altLang="zh-CN" dirty="0" smtClean="0"/>
          </a:p>
          <a:p>
            <a:r>
              <a:rPr lang="en-US" altLang="zh-CN" dirty="0" smtClean="0"/>
              <a:t> </a:t>
            </a:r>
            <a:r>
              <a:rPr lang="zh-CN" altLang="en-US" dirty="0" smtClean="0"/>
              <a:t>（</a:t>
            </a:r>
            <a:r>
              <a:rPr lang="en-US" altLang="zh-CN" dirty="0" smtClean="0"/>
              <a:t>3</a:t>
            </a:r>
            <a:r>
              <a:rPr lang="zh-CN" altLang="en-US" dirty="0" smtClean="0"/>
              <a:t>）右键</a:t>
            </a:r>
            <a:r>
              <a:rPr lang="en-US" altLang="zh-CN" dirty="0" err="1" smtClean="0"/>
              <a:t>deploymen</a:t>
            </a:r>
            <a:r>
              <a:rPr lang="zh-CN" altLang="en-US" dirty="0" smtClean="0"/>
              <a:t>新建</a:t>
            </a:r>
            <a:r>
              <a:rPr lang="en-US" altLang="zh-CN" dirty="0" smtClean="0"/>
              <a:t>process</a:t>
            </a:r>
            <a:endParaRPr lang="en-US" altLang="zh-CN" dirty="0" smtClean="0"/>
          </a:p>
          <a:p>
            <a:r>
              <a:rPr lang="en-US" altLang="zh-CN" dirty="0" smtClean="0"/>
              <a:t> </a:t>
            </a:r>
            <a:r>
              <a:rPr lang="zh-CN" altLang="en-US" dirty="0" smtClean="0"/>
              <a:t>（</a:t>
            </a:r>
            <a:r>
              <a:rPr lang="en-US" altLang="zh-CN" dirty="0" smtClean="0"/>
              <a:t>4</a:t>
            </a:r>
            <a:r>
              <a:rPr lang="zh-CN" altLang="en-US" dirty="0" smtClean="0"/>
              <a:t>）在框图中显示处理器进程</a:t>
            </a:r>
            <a:endParaRPr lang="en-US" altLang="zh-CN" dirty="0" smtClean="0"/>
          </a:p>
          <a:p>
            <a:r>
              <a:rPr lang="zh-CN" altLang="en-US" dirty="0" smtClean="0"/>
              <a:t> （</a:t>
            </a:r>
            <a:r>
              <a:rPr lang="en-US" altLang="zh-CN" dirty="0" smtClean="0"/>
              <a:t>5</a:t>
            </a:r>
            <a:r>
              <a:rPr lang="zh-CN" altLang="en-US" dirty="0" smtClean="0"/>
              <a:t>）把设备加入框图</a:t>
            </a:r>
            <a:endParaRPr lang="en-US" altLang="zh-CN" dirty="0" smtClean="0"/>
          </a:p>
          <a:p>
            <a:r>
              <a:rPr lang="en-US" altLang="zh-CN" dirty="0" smtClean="0"/>
              <a:t> </a:t>
            </a:r>
            <a:r>
              <a:rPr lang="zh-CN" altLang="en-US" dirty="0" smtClean="0"/>
              <a:t>（</a:t>
            </a:r>
            <a:r>
              <a:rPr lang="en-US" altLang="zh-CN" dirty="0" smtClean="0"/>
              <a:t>6</a:t>
            </a:r>
            <a:r>
              <a:rPr lang="zh-CN" altLang="en-US" dirty="0" smtClean="0"/>
              <a:t>）加入连接</a:t>
            </a:r>
            <a:endParaRPr lang="en-US" altLang="zh-CN" dirty="0" smtClean="0"/>
          </a:p>
          <a:p>
            <a:r>
              <a:rPr lang="en-US" altLang="zh-CN" dirty="0" smtClean="0"/>
              <a:t> </a:t>
            </a:r>
            <a:endParaRPr lang="zh-CN" altLang="en-US" dirty="0"/>
          </a:p>
        </p:txBody>
      </p:sp>
      <p:pic>
        <p:nvPicPr>
          <p:cNvPr id="118785" name="Picture 1" descr="d:\Documents\Tencent Files\649211130\Image\C2C\OL)F(TC1[R8LSFXP]A6~APY.png"/>
          <p:cNvPicPr>
            <a:picLocks noChangeAspect="1" noChangeArrowheads="1"/>
          </p:cNvPicPr>
          <p:nvPr/>
        </p:nvPicPr>
        <p:blipFill>
          <a:blip r:embed="rId1"/>
          <a:srcRect/>
          <a:stretch>
            <a:fillRect/>
          </a:stretch>
        </p:blipFill>
        <p:spPr bwMode="auto">
          <a:xfrm>
            <a:off x="142875" y="1695450"/>
            <a:ext cx="6457950" cy="384810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401306" y="0"/>
            <a:ext cx="2114550"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 y="2296900"/>
            <a:ext cx="12192001" cy="189757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1803485" y="1567264"/>
            <a:ext cx="3356847" cy="3356847"/>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700000">
            <a:off x="2065308" y="1829087"/>
            <a:ext cx="2833201" cy="2833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2700000">
            <a:off x="2263042" y="2026821"/>
            <a:ext cx="2437733" cy="2437733"/>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551377" y="1922248"/>
            <a:ext cx="1249060" cy="2646878"/>
          </a:xfrm>
          <a:prstGeom prst="rect">
            <a:avLst/>
          </a:prstGeom>
          <a:noFill/>
        </p:spPr>
        <p:txBody>
          <a:bodyPr wrap="none" rtlCol="0">
            <a:spAutoFit/>
          </a:bodyPr>
          <a:lstStyle/>
          <a:p>
            <a:r>
              <a:rPr lang="en-US" altLang="zh-CN" sz="16600" dirty="0" smtClean="0">
                <a:solidFill>
                  <a:schemeClr val="bg1"/>
                </a:solidFill>
                <a:latin typeface="方正兰亭粗黑简体" panose="02000000000000000000" pitchFamily="2" charset="-122"/>
                <a:ea typeface="方正兰亭粗黑简体" panose="02000000000000000000" pitchFamily="2" charset="-122"/>
              </a:rPr>
              <a:t>5</a:t>
            </a:r>
            <a:endParaRPr lang="zh-CN" altLang="en-US" sz="16600" dirty="0">
              <a:solidFill>
                <a:schemeClr val="bg1"/>
              </a:solidFill>
              <a:latin typeface="方正兰亭粗黑简体" panose="02000000000000000000" pitchFamily="2" charset="-122"/>
              <a:ea typeface="方正兰亭粗黑简体" panose="02000000000000000000" pitchFamily="2" charset="-122"/>
            </a:endParaRPr>
          </a:p>
        </p:txBody>
      </p:sp>
      <p:sp>
        <p:nvSpPr>
          <p:cNvPr id="13" name="矩形 12"/>
          <p:cNvSpPr/>
          <p:nvPr/>
        </p:nvSpPr>
        <p:spPr>
          <a:xfrm>
            <a:off x="6548631" y="2469665"/>
            <a:ext cx="3252594" cy="615930"/>
          </a:xfrm>
          <a:prstGeom prst="rect">
            <a:avLst/>
          </a:prstGeom>
          <a:solidFill>
            <a:schemeClr val="bg1"/>
          </a:solidFill>
          <a:ln>
            <a:noFill/>
          </a:ln>
          <a:effectLst>
            <a:innerShdw blurRad="76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565674" y="2521258"/>
            <a:ext cx="4454751" cy="954107"/>
          </a:xfrm>
          <a:prstGeom prst="rect">
            <a:avLst/>
          </a:prstGeom>
        </p:spPr>
        <p:txBody>
          <a:bodyPr wrap="square">
            <a:spAutoFit/>
          </a:bodyPr>
          <a:lstStyle/>
          <a:p>
            <a:pPr fontAlgn="t"/>
            <a:r>
              <a:rPr lang="zh-CN" altLang="en-US"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特点以及其他功能介绍</a:t>
            </a:r>
            <a:endParaRPr lang="en-US" altLang="zh-CN" sz="2400" b="1" dirty="0" smtClean="0">
              <a:solidFill>
                <a:schemeClr val="bg2">
                  <a:lumMod val="10000"/>
                </a:schemeClr>
              </a:solidFill>
              <a:latin typeface="方正兰亭粗黑简体" panose="02000000000000000000" pitchFamily="2" charset="-122"/>
              <a:ea typeface="方正兰亭粗黑简体" panose="02000000000000000000" pitchFamily="2" charset="-122"/>
            </a:endParaRPr>
          </a:p>
          <a:p>
            <a:pPr algn="dist" fontAlgn="t"/>
            <a:endParaRPr lang="en-US" altLang="zh-CN" sz="3200"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par>
                                <p:cTn id="11" presetID="37" presetClass="entr" presetSubtype="0" fill="hold" grpId="0" nodeType="withEffect">
                                  <p:stCondLst>
                                    <p:cond delay="4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900" decel="100000" fill="hold"/>
                                        <p:tgtEl>
                                          <p:spTgt spid="5"/>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17" presetID="49" presetClass="entr" presetSubtype="0" decel="100000" fill="hold" grpId="0" nodeType="withEffect">
                                  <p:stCondLst>
                                    <p:cond delay="130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 calcmode="lin" valueType="num">
                                      <p:cBhvr>
                                        <p:cTn id="21" dur="500" fill="hold"/>
                                        <p:tgtEl>
                                          <p:spTgt spid="6"/>
                                        </p:tgtEl>
                                        <p:attrNameLst>
                                          <p:attrName>style.rotation</p:attrName>
                                        </p:attrNameLst>
                                      </p:cBhvr>
                                      <p:tavLst>
                                        <p:tav tm="0">
                                          <p:val>
                                            <p:fltVal val="360"/>
                                          </p:val>
                                        </p:tav>
                                        <p:tav tm="100000">
                                          <p:val>
                                            <p:fltVal val="0"/>
                                          </p:val>
                                        </p:tav>
                                      </p:tavLst>
                                    </p:anim>
                                    <p:animEffect transition="in" filter="fade">
                                      <p:cBhvr>
                                        <p:cTn id="22" dur="500"/>
                                        <p:tgtEl>
                                          <p:spTgt spid="6"/>
                                        </p:tgtEl>
                                      </p:cBhvr>
                                    </p:animEffect>
                                  </p:childTnLst>
                                </p:cTn>
                              </p:par>
                              <p:par>
                                <p:cTn id="23" presetID="49" presetClass="entr" presetSubtype="0" decel="100000" fill="hold" grpId="0" nodeType="withEffect">
                                  <p:stCondLst>
                                    <p:cond delay="170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 calcmode="lin" valueType="num">
                                      <p:cBhvr>
                                        <p:cTn id="27" dur="500" fill="hold"/>
                                        <p:tgtEl>
                                          <p:spTgt spid="7"/>
                                        </p:tgtEl>
                                        <p:attrNameLst>
                                          <p:attrName>style.rotation</p:attrName>
                                        </p:attrNameLst>
                                      </p:cBhvr>
                                      <p:tavLst>
                                        <p:tav tm="0">
                                          <p:val>
                                            <p:fltVal val="360"/>
                                          </p:val>
                                        </p:tav>
                                        <p:tav tm="100000">
                                          <p:val>
                                            <p:fltVal val="0"/>
                                          </p:val>
                                        </p:tav>
                                      </p:tavLst>
                                    </p:anim>
                                    <p:animEffect transition="in" filter="fade">
                                      <p:cBhvr>
                                        <p:cTn id="28" dur="500"/>
                                        <p:tgtEl>
                                          <p:spTgt spid="7"/>
                                        </p:tgtEl>
                                      </p:cBhvr>
                                    </p:animEffect>
                                  </p:childTnLst>
                                </p:cTn>
                              </p:par>
                              <p:par>
                                <p:cTn id="29" presetID="42" presetClass="entr" presetSubtype="0" fill="hold" grpId="0" nodeType="withEffect">
                                  <p:stCondLst>
                                    <p:cond delay="210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par>
                                <p:cTn id="34" presetID="10" presetClass="entr" presetSubtype="0" fill="hold" grpId="0" nodeType="withEffect">
                                  <p:stCondLst>
                                    <p:cond delay="300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22" presetClass="entr" presetSubtype="2" fill="hold" grpId="0" nodeType="withEffect">
                                  <p:stCondLst>
                                    <p:cond delay="3400"/>
                                  </p:stCondLst>
                                  <p:childTnLst>
                                    <p:set>
                                      <p:cBhvr>
                                        <p:cTn id="38" dur="1" fill="hold">
                                          <p:stCondLst>
                                            <p:cond delay="0"/>
                                          </p:stCondLst>
                                        </p:cTn>
                                        <p:tgtEl>
                                          <p:spTgt spid="11"/>
                                        </p:tgtEl>
                                        <p:attrNameLst>
                                          <p:attrName>style.visibility</p:attrName>
                                        </p:attrNameLst>
                                      </p:cBhvr>
                                      <p:to>
                                        <p:strVal val="visible"/>
                                      </p:to>
                                    </p:set>
                                    <p:animEffect transition="in" filter="wipe(right)">
                                      <p:cBhvr>
                                        <p:cTn id="3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3" grpId="0"/>
      <p:bldP spid="13" grpId="0" animBg="1"/>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95325" y="329180"/>
            <a:ext cx="3020093" cy="738892"/>
            <a:chOff x="695325" y="386330"/>
            <a:chExt cx="3020093" cy="738892"/>
          </a:xfrm>
        </p:grpSpPr>
        <p:grpSp>
          <p:nvGrpSpPr>
            <p:cNvPr id="3" name="组合 2"/>
            <p:cNvGrpSpPr/>
            <p:nvPr/>
          </p:nvGrpSpPr>
          <p:grpSpPr>
            <a:xfrm>
              <a:off x="695325" y="386330"/>
              <a:ext cx="3020093" cy="738892"/>
              <a:chOff x="1328935" y="2467033"/>
              <a:chExt cx="3020093" cy="738892"/>
            </a:xfrm>
          </p:grpSpPr>
          <p:grpSp>
            <p:nvGrpSpPr>
              <p:cNvPr id="6" name="组合 5"/>
              <p:cNvGrpSpPr/>
              <p:nvPr/>
            </p:nvGrpSpPr>
            <p:grpSpPr>
              <a:xfrm>
                <a:off x="1328935" y="2524550"/>
                <a:ext cx="681375" cy="681375"/>
                <a:chOff x="2866816" y="2504421"/>
                <a:chExt cx="943184" cy="943184"/>
              </a:xfrm>
            </p:grpSpPr>
            <p:grpSp>
              <p:nvGrpSpPr>
                <p:cNvPr id="8" name="组合 7"/>
                <p:cNvGrpSpPr/>
                <p:nvPr/>
              </p:nvGrpSpPr>
              <p:grpSpPr>
                <a:xfrm>
                  <a:off x="2866816" y="2504421"/>
                  <a:ext cx="943184" cy="943184"/>
                  <a:chOff x="3173998" y="2528145"/>
                  <a:chExt cx="638355" cy="638355"/>
                </a:xfrm>
              </p:grpSpPr>
              <p:sp>
                <p:nvSpPr>
                  <p:cNvPr id="10" name="矩形 9"/>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矩形 10"/>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279524" y="2633671"/>
                    <a:ext cx="427302" cy="427302"/>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2976621" y="2611817"/>
                  <a:ext cx="723575" cy="809467"/>
                </a:xfrm>
                <a:prstGeom prst="rect">
                  <a:avLst/>
                </a:prstGeom>
              </p:spPr>
              <p:txBody>
                <a:bodyPr wrap="square">
                  <a:spAutoFit/>
                </a:bodyPr>
                <a:lstStyle/>
                <a:p>
                  <a:pPr algn="ctr" fontAlgn="t"/>
                  <a:r>
                    <a:rPr lang="en-US" altLang="zh-CN" sz="3200" b="0" i="0" dirty="0" smtClean="0">
                      <a:solidFill>
                        <a:schemeClr val="bg1"/>
                      </a:solidFill>
                      <a:effectLst/>
                      <a:latin typeface="方正兰亭粗黑简体" panose="02000000000000000000" pitchFamily="2" charset="-122"/>
                      <a:ea typeface="方正兰亭粗黑简体" panose="02000000000000000000" pitchFamily="2" charset="-122"/>
                    </a:rPr>
                    <a:t>5</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7" name="矩形 6"/>
              <p:cNvSpPr/>
              <p:nvPr/>
            </p:nvSpPr>
            <p:spPr>
              <a:xfrm>
                <a:off x="2142975" y="2467033"/>
                <a:ext cx="2206053" cy="461665"/>
              </a:xfrm>
              <a:prstGeom prst="rect">
                <a:avLst/>
              </a:prstGeom>
            </p:spPr>
            <p:txBody>
              <a:bodyPr wrap="none">
                <a:spAutoFit/>
              </a:bodyPr>
              <a:lstStyle/>
              <a:p>
                <a:pPr fontAlgn="t"/>
                <a:r>
                  <a:rPr lang="en-US" altLang="zh-CN"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Rational Rose</a:t>
                </a:r>
                <a:endPar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grpSp>
        <p:cxnSp>
          <p:nvCxnSpPr>
            <p:cNvPr id="5" name="直接连接符 4"/>
            <p:cNvCxnSpPr/>
            <p:nvPr/>
          </p:nvCxnSpPr>
          <p:spPr>
            <a:xfrm>
              <a:off x="1471900" y="442576"/>
              <a:ext cx="0" cy="681375"/>
            </a:xfrm>
            <a:prstGeom prst="lin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695325" y="1823409"/>
            <a:ext cx="4429125" cy="1000664"/>
            <a:chOff x="712578" y="1880559"/>
            <a:chExt cx="4429125" cy="1000664"/>
          </a:xfrm>
        </p:grpSpPr>
        <p:sp>
          <p:nvSpPr>
            <p:cNvPr id="13" name="矩形 12"/>
            <p:cNvSpPr/>
            <p:nvPr/>
          </p:nvSpPr>
          <p:spPr>
            <a:xfrm>
              <a:off x="712578" y="1880559"/>
              <a:ext cx="4429125" cy="100066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996740" y="2104846"/>
              <a:ext cx="3860800" cy="552091"/>
            </a:xfrm>
            <a:prstGeom prst="rect">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p:cNvSpPr/>
          <p:nvPr/>
        </p:nvSpPr>
        <p:spPr>
          <a:xfrm>
            <a:off x="2558177" y="2075151"/>
            <a:ext cx="495649" cy="461665"/>
          </a:xfrm>
          <a:prstGeom prst="rect">
            <a:avLst/>
          </a:prstGeom>
        </p:spPr>
        <p:txBody>
          <a:bodyPr wrap="none">
            <a:spAutoFit/>
          </a:bodyPr>
          <a:lstStyle/>
          <a:p>
            <a:pPr fontAlgn="t"/>
            <a:r>
              <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rPr>
              <a:t>01</a:t>
            </a:r>
            <a:endPar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
        <p:nvSpPr>
          <p:cNvPr id="22" name="矩形 21"/>
          <p:cNvSpPr/>
          <p:nvPr/>
        </p:nvSpPr>
        <p:spPr>
          <a:xfrm>
            <a:off x="6275597" y="1877133"/>
            <a:ext cx="5335588" cy="625171"/>
          </a:xfrm>
          <a:prstGeom prst="rect">
            <a:avLst/>
          </a:prstGeom>
        </p:spPr>
        <p:txBody>
          <a:bodyPr wrap="square">
            <a:spAutoFit/>
          </a:bodyPr>
          <a:lstStyle/>
          <a:p>
            <a:pPr algn="just">
              <a:lnSpc>
                <a:spcPct val="130000"/>
              </a:lnSpc>
            </a:pP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将对象模型转换成数据模型，即将类映射到数据库的表，构成传统的</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E-R</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图</a:t>
            </a:r>
            <a:endParaRPr lang="zh-CN" altLang="en-US" sz="14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23" name="等腰三角形 22"/>
          <p:cNvSpPr/>
          <p:nvPr/>
        </p:nvSpPr>
        <p:spPr>
          <a:xfrm rot="5400000">
            <a:off x="5549179" y="2195443"/>
            <a:ext cx="297648" cy="256593"/>
          </a:xfrm>
          <a:prstGeom prst="triangl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121984" y="1823409"/>
            <a:ext cx="62542" cy="100066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695325" y="5157159"/>
            <a:ext cx="4429125" cy="1000664"/>
            <a:chOff x="712578" y="1880559"/>
            <a:chExt cx="4429125" cy="1000664"/>
          </a:xfrm>
        </p:grpSpPr>
        <p:sp>
          <p:nvSpPr>
            <p:cNvPr id="51" name="矩形 50"/>
            <p:cNvSpPr/>
            <p:nvPr/>
          </p:nvSpPr>
          <p:spPr>
            <a:xfrm>
              <a:off x="712578" y="1880559"/>
              <a:ext cx="4429125" cy="100066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996740" y="2104846"/>
              <a:ext cx="3860800" cy="552091"/>
            </a:xfrm>
            <a:prstGeom prst="rect">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矩形 47"/>
          <p:cNvSpPr/>
          <p:nvPr/>
        </p:nvSpPr>
        <p:spPr>
          <a:xfrm>
            <a:off x="2546709" y="5453290"/>
            <a:ext cx="495649" cy="461665"/>
          </a:xfrm>
          <a:prstGeom prst="rect">
            <a:avLst/>
          </a:prstGeom>
        </p:spPr>
        <p:txBody>
          <a:bodyPr wrap="none">
            <a:spAutoFit/>
          </a:bodyPr>
          <a:lstStyle/>
          <a:p>
            <a:pPr fontAlgn="t"/>
            <a:r>
              <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rPr>
              <a:t>03</a:t>
            </a:r>
            <a:endPar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
        <p:nvSpPr>
          <p:cNvPr id="49" name="矩形 48"/>
          <p:cNvSpPr/>
          <p:nvPr/>
        </p:nvSpPr>
        <p:spPr>
          <a:xfrm>
            <a:off x="6275597" y="5210883"/>
            <a:ext cx="5335588" cy="652486"/>
          </a:xfrm>
          <a:prstGeom prst="rect">
            <a:avLst/>
          </a:prstGeom>
        </p:spPr>
        <p:txBody>
          <a:bodyPr wrap="square">
            <a:spAutoFit/>
          </a:bodyPr>
          <a:lstStyle/>
          <a:p>
            <a:pPr algn="just">
              <a:lnSpc>
                <a:spcPct val="130000"/>
              </a:lnSpc>
            </a:pP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利用数据模型生成数据库</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DDL</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，也可以直接连接到数据库里，对数据库产生结构。</a:t>
            </a:r>
            <a:endParaRPr lang="zh-CN" altLang="en-US" sz="14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50" name="等腰三角形 49"/>
          <p:cNvSpPr/>
          <p:nvPr/>
        </p:nvSpPr>
        <p:spPr>
          <a:xfrm rot="5400000">
            <a:off x="5549179" y="5529193"/>
            <a:ext cx="297648" cy="256593"/>
          </a:xfrm>
          <a:prstGeom prst="triangl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6121984" y="5157159"/>
            <a:ext cx="62542" cy="100066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6" name="组合 55"/>
          <p:cNvGrpSpPr/>
          <p:nvPr/>
        </p:nvGrpSpPr>
        <p:grpSpPr>
          <a:xfrm flipH="1">
            <a:off x="7182060" y="3490284"/>
            <a:ext cx="4429125" cy="1000664"/>
            <a:chOff x="712578" y="1880559"/>
            <a:chExt cx="4429125" cy="1000664"/>
          </a:xfrm>
        </p:grpSpPr>
        <p:sp>
          <p:nvSpPr>
            <p:cNvPr id="61" name="矩形 60"/>
            <p:cNvSpPr/>
            <p:nvPr/>
          </p:nvSpPr>
          <p:spPr>
            <a:xfrm>
              <a:off x="712578" y="1880559"/>
              <a:ext cx="4429125" cy="100066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996740" y="2104846"/>
              <a:ext cx="3860800" cy="552091"/>
            </a:xfrm>
            <a:prstGeom prst="rect">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8" name="矩形 57"/>
          <p:cNvSpPr/>
          <p:nvPr/>
        </p:nvSpPr>
        <p:spPr>
          <a:xfrm flipH="1">
            <a:off x="9199167" y="3750904"/>
            <a:ext cx="492443" cy="461665"/>
          </a:xfrm>
          <a:prstGeom prst="rect">
            <a:avLst/>
          </a:prstGeom>
        </p:spPr>
        <p:txBody>
          <a:bodyPr wrap="none">
            <a:spAutoFit/>
          </a:bodyPr>
          <a:lstStyle/>
          <a:p>
            <a:pPr algn="ctr" fontAlgn="t"/>
            <a:r>
              <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rPr>
              <a:t>02</a:t>
            </a:r>
            <a:endPar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
        <p:nvSpPr>
          <p:cNvPr id="59" name="矩形 58"/>
          <p:cNvSpPr/>
          <p:nvPr/>
        </p:nvSpPr>
        <p:spPr>
          <a:xfrm flipH="1">
            <a:off x="3589445" y="3801461"/>
            <a:ext cx="5335588" cy="350352"/>
          </a:xfrm>
          <a:prstGeom prst="rect">
            <a:avLst/>
          </a:prstGeom>
        </p:spPr>
        <p:txBody>
          <a:bodyPr wrap="square">
            <a:spAutoFit/>
          </a:bodyPr>
          <a:lstStyle/>
          <a:p>
            <a:pPr algn="just">
              <a:lnSpc>
                <a:spcPct val="130000"/>
              </a:lnSpc>
            </a:pP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将数据模型转换成对象模型</a:t>
            </a:r>
            <a:endParaRPr lang="zh-CN" altLang="en-US" sz="14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60" name="等腰三角形 59"/>
          <p:cNvSpPr/>
          <p:nvPr/>
        </p:nvSpPr>
        <p:spPr>
          <a:xfrm rot="16200000" flipH="1">
            <a:off x="6459683" y="3862318"/>
            <a:ext cx="297648" cy="256593"/>
          </a:xfrm>
          <a:prstGeom prst="triangl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flipH="1">
            <a:off x="6121984" y="3490284"/>
            <a:ext cx="62542" cy="100066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1546355" y="683582"/>
            <a:ext cx="2206053" cy="369332"/>
          </a:xfrm>
          <a:prstGeom prst="rect">
            <a:avLst/>
          </a:prstGeom>
        </p:spPr>
        <p:txBody>
          <a:bodyPr wrap="square">
            <a:spAutoFit/>
          </a:bodyPr>
          <a:lstStyle/>
          <a:p>
            <a:pPr fontAlgn="t"/>
            <a:r>
              <a:rPr lang="en-US" altLang="zh-CN" b="1" dirty="0" smtClean="0">
                <a:solidFill>
                  <a:schemeClr val="bg2">
                    <a:lumMod val="10000"/>
                  </a:schemeClr>
                </a:solidFill>
                <a:latin typeface="方正兰亭粗黑简体" panose="02000000000000000000" pitchFamily="2" charset="-122"/>
                <a:ea typeface="方正兰亭粗黑简体" panose="02000000000000000000" pitchFamily="2" charset="-122"/>
              </a:rPr>
              <a:t>Data Modeler</a:t>
            </a:r>
            <a:r>
              <a:rPr lang="zh-CN" altLang="en-US" b="1" dirty="0" smtClean="0">
                <a:solidFill>
                  <a:schemeClr val="bg2">
                    <a:lumMod val="10000"/>
                  </a:schemeClr>
                </a:solidFill>
                <a:latin typeface="方正兰亭粗黑简体" panose="02000000000000000000" pitchFamily="2" charset="-122"/>
                <a:ea typeface="方正兰亭粗黑简体" panose="02000000000000000000" pitchFamily="2" charset="-122"/>
              </a:rPr>
              <a:t>功能</a:t>
            </a:r>
            <a:endParaRPr lang="en-US" altLang="zh-CN"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
        <p:nvSpPr>
          <p:cNvPr id="34" name="TextBox 33"/>
          <p:cNvSpPr txBox="1"/>
          <p:nvPr/>
        </p:nvSpPr>
        <p:spPr>
          <a:xfrm>
            <a:off x="5505450" y="495300"/>
            <a:ext cx="5857875" cy="923330"/>
          </a:xfrm>
          <a:prstGeom prst="rect">
            <a:avLst/>
          </a:prstGeom>
          <a:noFill/>
        </p:spPr>
        <p:txBody>
          <a:bodyPr wrap="square" rtlCol="0">
            <a:spAutoFit/>
          </a:bodyPr>
          <a:lstStyle/>
          <a:p>
            <a:r>
              <a:rPr lang="en-US" altLang="zh-CN" dirty="0" smtClean="0"/>
              <a:t> Rose</a:t>
            </a:r>
            <a:r>
              <a:rPr lang="zh-CN" altLang="en-US" dirty="0" smtClean="0"/>
              <a:t>提供了一个叫“</a:t>
            </a:r>
            <a:r>
              <a:rPr lang="en-US" altLang="zh-CN" dirty="0" smtClean="0"/>
              <a:t>Data Modeler”</a:t>
            </a:r>
            <a:r>
              <a:rPr lang="zh-CN" altLang="en-US" dirty="0" smtClean="0"/>
              <a:t>的工具，利用它可用将对象模型转换成数据模型，也可以将现有的数据模型转换成对象模型，从而实现两者之间的同步。</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10" presetClass="entr" presetSubtype="0" fill="hold" grpId="0" nodeType="withEffect">
                                  <p:stCondLst>
                                    <p:cond delay="80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120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childTnLst>
                                </p:cTn>
                              </p:par>
                              <p:par>
                                <p:cTn id="14" presetID="22" presetClass="entr" presetSubtype="8" fill="hold" nodeType="withEffect">
                                  <p:stCondLst>
                                    <p:cond delay="1600"/>
                                  </p:stCondLst>
                                  <p:childTnLst>
                                    <p:set>
                                      <p:cBhvr>
                                        <p:cTn id="15" dur="1" fill="hold">
                                          <p:stCondLst>
                                            <p:cond delay="0"/>
                                          </p:stCondLst>
                                        </p:cTn>
                                        <p:tgtEl>
                                          <p:spTgt spid="22">
                                            <p:txEl>
                                              <p:pRg st="0" end="0"/>
                                            </p:txEl>
                                          </p:spTgt>
                                        </p:tgtEl>
                                        <p:attrNameLst>
                                          <p:attrName>style.visibility</p:attrName>
                                        </p:attrNameLst>
                                      </p:cBhvr>
                                      <p:to>
                                        <p:strVal val="visible"/>
                                      </p:to>
                                    </p:set>
                                    <p:animEffect transition="in" filter="wipe(left)">
                                      <p:cBhvr>
                                        <p:cTn id="16" dur="500"/>
                                        <p:tgtEl>
                                          <p:spTgt spid="22">
                                            <p:txEl>
                                              <p:pRg st="0" end="0"/>
                                            </p:txEl>
                                          </p:spTgt>
                                        </p:tgtEl>
                                      </p:cBhvr>
                                    </p:animEffect>
                                  </p:childTnLst>
                                </p:cTn>
                              </p:par>
                              <p:par>
                                <p:cTn id="17" presetID="22" presetClass="entr" presetSubtype="2" fill="hold" nodeType="withEffect">
                                  <p:stCondLst>
                                    <p:cond delay="2000"/>
                                  </p:stCondLst>
                                  <p:childTnLst>
                                    <p:set>
                                      <p:cBhvr>
                                        <p:cTn id="18" dur="1" fill="hold">
                                          <p:stCondLst>
                                            <p:cond delay="0"/>
                                          </p:stCondLst>
                                        </p:cTn>
                                        <p:tgtEl>
                                          <p:spTgt spid="56"/>
                                        </p:tgtEl>
                                        <p:attrNameLst>
                                          <p:attrName>style.visibility</p:attrName>
                                        </p:attrNameLst>
                                      </p:cBhvr>
                                      <p:to>
                                        <p:strVal val="visible"/>
                                      </p:to>
                                    </p:set>
                                    <p:animEffect transition="in" filter="wipe(right)">
                                      <p:cBhvr>
                                        <p:cTn id="19" dur="500"/>
                                        <p:tgtEl>
                                          <p:spTgt spid="56"/>
                                        </p:tgtEl>
                                      </p:cBhvr>
                                    </p:animEffect>
                                  </p:childTnLst>
                                </p:cTn>
                              </p:par>
                              <p:par>
                                <p:cTn id="20" presetID="10" presetClass="entr" presetSubtype="0" fill="hold" grpId="0" nodeType="withEffect">
                                  <p:stCondLst>
                                    <p:cond delay="280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par>
                                <p:cTn id="23" presetID="10" presetClass="entr" presetSubtype="0" fill="hold" grpId="0" nodeType="withEffect">
                                  <p:stCondLst>
                                    <p:cond delay="320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par>
                                <p:cTn id="26" presetID="22" presetClass="entr" presetSubtype="2" fill="hold" nodeType="withEffect">
                                  <p:stCondLst>
                                    <p:cond delay="3600"/>
                                  </p:stCondLst>
                                  <p:childTnLst>
                                    <p:set>
                                      <p:cBhvr>
                                        <p:cTn id="27" dur="1" fill="hold">
                                          <p:stCondLst>
                                            <p:cond delay="0"/>
                                          </p:stCondLst>
                                        </p:cTn>
                                        <p:tgtEl>
                                          <p:spTgt spid="59">
                                            <p:txEl>
                                              <p:pRg st="0" end="0"/>
                                            </p:txEl>
                                          </p:spTgt>
                                        </p:tgtEl>
                                        <p:attrNameLst>
                                          <p:attrName>style.visibility</p:attrName>
                                        </p:attrNameLst>
                                      </p:cBhvr>
                                      <p:to>
                                        <p:strVal val="visible"/>
                                      </p:to>
                                    </p:set>
                                    <p:animEffect transition="in" filter="wipe(right)">
                                      <p:cBhvr>
                                        <p:cTn id="28" dur="500"/>
                                        <p:tgtEl>
                                          <p:spTgt spid="59">
                                            <p:txEl>
                                              <p:pRg st="0" end="0"/>
                                            </p:txEl>
                                          </p:spTgt>
                                        </p:tgtEl>
                                      </p:cBhvr>
                                    </p:animEffect>
                                  </p:childTnLst>
                                </p:cTn>
                              </p:par>
                              <p:par>
                                <p:cTn id="29" presetID="22" presetClass="entr" presetSubtype="8" fill="hold" nodeType="withEffect">
                                  <p:stCondLst>
                                    <p:cond delay="4000"/>
                                  </p:stCondLst>
                                  <p:childTnLst>
                                    <p:set>
                                      <p:cBhvr>
                                        <p:cTn id="30" dur="1" fill="hold">
                                          <p:stCondLst>
                                            <p:cond delay="0"/>
                                          </p:stCondLst>
                                        </p:cTn>
                                        <p:tgtEl>
                                          <p:spTgt spid="46"/>
                                        </p:tgtEl>
                                        <p:attrNameLst>
                                          <p:attrName>style.visibility</p:attrName>
                                        </p:attrNameLst>
                                      </p:cBhvr>
                                      <p:to>
                                        <p:strVal val="visible"/>
                                      </p:to>
                                    </p:set>
                                    <p:animEffect transition="in" filter="wipe(left)">
                                      <p:cBhvr>
                                        <p:cTn id="31" dur="500"/>
                                        <p:tgtEl>
                                          <p:spTgt spid="46"/>
                                        </p:tgtEl>
                                      </p:cBhvr>
                                    </p:animEffect>
                                  </p:childTnLst>
                                </p:cTn>
                              </p:par>
                              <p:par>
                                <p:cTn id="32" presetID="10" presetClass="entr" presetSubtype="0" fill="hold" grpId="0" nodeType="withEffect">
                                  <p:stCondLst>
                                    <p:cond delay="480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par>
                                <p:cTn id="35" presetID="10" presetClass="entr" presetSubtype="0" fill="hold" grpId="0" nodeType="withEffect">
                                  <p:stCondLst>
                                    <p:cond delay="520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par>
                                <p:cTn id="38" presetID="22" presetClass="entr" presetSubtype="8" fill="hold" nodeType="withEffect">
                                  <p:stCondLst>
                                    <p:cond delay="5600"/>
                                  </p:stCondLst>
                                  <p:childTnLst>
                                    <p:set>
                                      <p:cBhvr>
                                        <p:cTn id="39" dur="1" fill="hold">
                                          <p:stCondLst>
                                            <p:cond delay="0"/>
                                          </p:stCondLst>
                                        </p:cTn>
                                        <p:tgtEl>
                                          <p:spTgt spid="49">
                                            <p:txEl>
                                              <p:pRg st="0" end="0"/>
                                            </p:txEl>
                                          </p:spTgt>
                                        </p:tgtEl>
                                        <p:attrNameLst>
                                          <p:attrName>style.visibility</p:attrName>
                                        </p:attrNameLst>
                                      </p:cBhvr>
                                      <p:to>
                                        <p:strVal val="visible"/>
                                      </p:to>
                                    </p:set>
                                    <p:animEffect transition="in" filter="wipe(left)">
                                      <p:cBhvr>
                                        <p:cTn id="40" dur="500"/>
                                        <p:tgtEl>
                                          <p:spTgt spid="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1" grpId="0" animBg="1"/>
      <p:bldP spid="50" grpId="0" animBg="1"/>
      <p:bldP spid="45" grpId="0" animBg="1"/>
      <p:bldP spid="60" grpId="0" animBg="1"/>
      <p:bldP spid="5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95259" y="1926112"/>
            <a:ext cx="12687300" cy="28575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688341" y="4517352"/>
            <a:ext cx="2818674" cy="523220"/>
          </a:xfrm>
          <a:prstGeom prst="rect">
            <a:avLst/>
          </a:prstGeom>
        </p:spPr>
        <p:txBody>
          <a:bodyPr wrap="square">
            <a:spAutoFit/>
          </a:bodyPr>
          <a:lstStyle/>
          <a:p>
            <a:pPr algn="just"/>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从现有数据库或</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DDL</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文件里生成数据模型。</a:t>
            </a:r>
            <a:endParaRPr lang="zh-CN" altLang="en-US" sz="14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46" name="矩形 45"/>
          <p:cNvSpPr/>
          <p:nvPr/>
        </p:nvSpPr>
        <p:spPr>
          <a:xfrm>
            <a:off x="8014317" y="4464086"/>
            <a:ext cx="2818674" cy="523220"/>
          </a:xfrm>
          <a:prstGeom prst="rect">
            <a:avLst/>
          </a:prstGeom>
        </p:spPr>
        <p:txBody>
          <a:bodyPr wrap="square">
            <a:spAutoFit/>
          </a:bodyPr>
          <a:lstStyle/>
          <a:p>
            <a:pPr algn="just"/>
            <a:r>
              <a:rPr lang="zh-CN" altLang="en-US" sz="1400" dirty="0" smtClean="0">
                <a:solidFill>
                  <a:schemeClr val="bg2">
                    <a:lumMod val="10000"/>
                  </a:schemeClr>
                </a:solidFill>
              </a:rPr>
              <a:t>将数据模型同</a:t>
            </a:r>
            <a:r>
              <a:rPr lang="en-US" altLang="zh-CN" sz="1400" dirty="0" smtClean="0">
                <a:solidFill>
                  <a:schemeClr val="bg2">
                    <a:lumMod val="10000"/>
                  </a:schemeClr>
                </a:solidFill>
              </a:rPr>
              <a:t>DDL</a:t>
            </a:r>
            <a:r>
              <a:rPr lang="zh-CN" altLang="en-US" sz="1400" dirty="0" smtClean="0">
                <a:solidFill>
                  <a:schemeClr val="bg2">
                    <a:lumMod val="10000"/>
                  </a:schemeClr>
                </a:solidFill>
              </a:rPr>
              <a:t>文件或现有数据库进行比较</a:t>
            </a:r>
            <a:endParaRPr lang="zh-CN" altLang="en-US" sz="1400" dirty="0">
              <a:solidFill>
                <a:schemeClr val="bg2">
                  <a:lumMod val="10000"/>
                </a:schemeClr>
              </a:solidFill>
            </a:endParaRPr>
          </a:p>
        </p:txBody>
      </p:sp>
      <p:grpSp>
        <p:nvGrpSpPr>
          <p:cNvPr id="14" name="组合 13"/>
          <p:cNvGrpSpPr/>
          <p:nvPr/>
        </p:nvGrpSpPr>
        <p:grpSpPr>
          <a:xfrm>
            <a:off x="1201129" y="2009503"/>
            <a:ext cx="3752611" cy="2313921"/>
            <a:chOff x="1201129" y="2009504"/>
            <a:chExt cx="2781675" cy="2131352"/>
          </a:xfrm>
        </p:grpSpPr>
        <p:grpSp>
          <p:nvGrpSpPr>
            <p:cNvPr id="27" name="组合 26"/>
            <p:cNvGrpSpPr/>
            <p:nvPr/>
          </p:nvGrpSpPr>
          <p:grpSpPr>
            <a:xfrm>
              <a:off x="1255665" y="2009504"/>
              <a:ext cx="2671971" cy="1950188"/>
              <a:chOff x="1952349" y="2280574"/>
              <a:chExt cx="2671971" cy="1950188"/>
            </a:xfrm>
          </p:grpSpPr>
          <p:grpSp>
            <p:nvGrpSpPr>
              <p:cNvPr id="15" name="组合 14"/>
              <p:cNvGrpSpPr/>
              <p:nvPr/>
            </p:nvGrpSpPr>
            <p:grpSpPr>
              <a:xfrm>
                <a:off x="1952349" y="3230098"/>
                <a:ext cx="2671971" cy="1000664"/>
                <a:chOff x="712578" y="1880559"/>
                <a:chExt cx="4429125" cy="1000664"/>
              </a:xfrm>
            </p:grpSpPr>
            <p:sp>
              <p:nvSpPr>
                <p:cNvPr id="16" name="矩形 15"/>
                <p:cNvSpPr/>
                <p:nvPr/>
              </p:nvSpPr>
              <p:spPr>
                <a:xfrm>
                  <a:off x="712578" y="1880559"/>
                  <a:ext cx="4429125" cy="100066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056255" y="2104846"/>
                  <a:ext cx="3741769" cy="552091"/>
                </a:xfrm>
                <a:prstGeom prst="rect">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9" name="直接连接符 18"/>
              <p:cNvCxnSpPr/>
              <p:nvPr/>
            </p:nvCxnSpPr>
            <p:spPr>
              <a:xfrm flipV="1">
                <a:off x="1965049" y="2320471"/>
                <a:ext cx="1335985" cy="922327"/>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flipV="1">
                <a:off x="3294684" y="2331843"/>
                <a:ext cx="1315032" cy="922326"/>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3213568" y="2280574"/>
                <a:ext cx="102537" cy="1025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3131979" y="3511633"/>
                <a:ext cx="250958" cy="425239"/>
              </a:xfrm>
              <a:prstGeom prst="rect">
                <a:avLst/>
              </a:prstGeom>
            </p:spPr>
            <p:txBody>
              <a:bodyPr wrap="none">
                <a:spAutoFit/>
              </a:bodyPr>
              <a:lstStyle/>
              <a:p>
                <a:pPr fontAlgn="t"/>
                <a:r>
                  <a:rPr lang="en-US" altLang="zh-CN"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4</a:t>
                </a:r>
                <a:endPar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grpSp>
        <p:sp>
          <p:nvSpPr>
            <p:cNvPr id="50" name="矩形 49"/>
            <p:cNvSpPr/>
            <p:nvPr/>
          </p:nvSpPr>
          <p:spPr>
            <a:xfrm>
              <a:off x="1201129" y="3806859"/>
              <a:ext cx="2781675" cy="333997"/>
            </a:xfrm>
            <a:prstGeom prst="rect">
              <a:avLst/>
            </a:prstGeom>
            <a:solidFill>
              <a:schemeClr val="bg2">
                <a:lumMod val="1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7599286" y="2009504"/>
            <a:ext cx="3549480" cy="2305044"/>
            <a:chOff x="8367090" y="2009504"/>
            <a:chExt cx="2781675" cy="2131352"/>
          </a:xfrm>
        </p:grpSpPr>
        <p:grpSp>
          <p:nvGrpSpPr>
            <p:cNvPr id="38" name="组合 37"/>
            <p:cNvGrpSpPr/>
            <p:nvPr/>
          </p:nvGrpSpPr>
          <p:grpSpPr>
            <a:xfrm>
              <a:off x="8416143" y="2009504"/>
              <a:ext cx="2671971" cy="1950188"/>
              <a:chOff x="1952349" y="2280574"/>
              <a:chExt cx="2671971" cy="1950188"/>
            </a:xfrm>
          </p:grpSpPr>
          <p:grpSp>
            <p:nvGrpSpPr>
              <p:cNvPr id="39" name="组合 38"/>
              <p:cNvGrpSpPr/>
              <p:nvPr/>
            </p:nvGrpSpPr>
            <p:grpSpPr>
              <a:xfrm>
                <a:off x="1952349" y="3230098"/>
                <a:ext cx="2671971" cy="1000664"/>
                <a:chOff x="712578" y="1880559"/>
                <a:chExt cx="4429125" cy="1000664"/>
              </a:xfrm>
            </p:grpSpPr>
            <p:sp>
              <p:nvSpPr>
                <p:cNvPr id="44" name="矩形 43"/>
                <p:cNvSpPr/>
                <p:nvPr/>
              </p:nvSpPr>
              <p:spPr>
                <a:xfrm>
                  <a:off x="712578" y="1880559"/>
                  <a:ext cx="4429125" cy="100066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1056255" y="2104846"/>
                  <a:ext cx="3741769" cy="552091"/>
                </a:xfrm>
                <a:prstGeom prst="rect">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0" name="直接连接符 39"/>
              <p:cNvCxnSpPr/>
              <p:nvPr/>
            </p:nvCxnSpPr>
            <p:spPr>
              <a:xfrm flipV="1">
                <a:off x="1965049" y="2320471"/>
                <a:ext cx="1335985" cy="922327"/>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flipV="1">
                <a:off x="3294684" y="2331843"/>
                <a:ext cx="1315032" cy="922326"/>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3213568" y="2280574"/>
                <a:ext cx="102537" cy="1025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3118144" y="3495216"/>
                <a:ext cx="265320" cy="426877"/>
              </a:xfrm>
              <a:prstGeom prst="rect">
                <a:avLst/>
              </a:prstGeom>
            </p:spPr>
            <p:txBody>
              <a:bodyPr wrap="none">
                <a:spAutoFit/>
              </a:bodyPr>
              <a:lstStyle/>
              <a:p>
                <a:pPr fontAlgn="t"/>
                <a:r>
                  <a:rPr lang="en-US" altLang="zh-CN"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5</a:t>
                </a:r>
                <a:endPar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grpSp>
        <p:sp>
          <p:nvSpPr>
            <p:cNvPr id="52" name="矩形 51"/>
            <p:cNvSpPr/>
            <p:nvPr/>
          </p:nvSpPr>
          <p:spPr>
            <a:xfrm>
              <a:off x="8367090" y="3806859"/>
              <a:ext cx="2781675" cy="333997"/>
            </a:xfrm>
            <a:prstGeom prst="rect">
              <a:avLst/>
            </a:prstGeom>
            <a:solidFill>
              <a:schemeClr val="bg2">
                <a:lumMod val="1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矩形 21"/>
          <p:cNvSpPr/>
          <p:nvPr/>
        </p:nvSpPr>
        <p:spPr>
          <a:xfrm>
            <a:off x="0" y="0"/>
            <a:ext cx="12192000" cy="19380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1" name="组合 60"/>
          <p:cNvGrpSpPr/>
          <p:nvPr/>
        </p:nvGrpSpPr>
        <p:grpSpPr>
          <a:xfrm>
            <a:off x="695325" y="329180"/>
            <a:ext cx="3020093" cy="738892"/>
            <a:chOff x="695325" y="386330"/>
            <a:chExt cx="3020093" cy="738892"/>
          </a:xfrm>
        </p:grpSpPr>
        <p:grpSp>
          <p:nvGrpSpPr>
            <p:cNvPr id="62" name="组合 61"/>
            <p:cNvGrpSpPr/>
            <p:nvPr/>
          </p:nvGrpSpPr>
          <p:grpSpPr>
            <a:xfrm>
              <a:off x="695325" y="386330"/>
              <a:ext cx="3020093" cy="738892"/>
              <a:chOff x="1328935" y="2467033"/>
              <a:chExt cx="3020093" cy="738892"/>
            </a:xfrm>
          </p:grpSpPr>
          <p:grpSp>
            <p:nvGrpSpPr>
              <p:cNvPr id="64" name="组合 63"/>
              <p:cNvGrpSpPr/>
              <p:nvPr/>
            </p:nvGrpSpPr>
            <p:grpSpPr>
              <a:xfrm>
                <a:off x="1328935" y="2524550"/>
                <a:ext cx="681375" cy="681375"/>
                <a:chOff x="2866816" y="2504421"/>
                <a:chExt cx="943184" cy="943184"/>
              </a:xfrm>
            </p:grpSpPr>
            <p:grpSp>
              <p:nvGrpSpPr>
                <p:cNvPr id="66" name="组合 65"/>
                <p:cNvGrpSpPr/>
                <p:nvPr/>
              </p:nvGrpSpPr>
              <p:grpSpPr>
                <a:xfrm>
                  <a:off x="2866816" y="2504421"/>
                  <a:ext cx="943184" cy="943184"/>
                  <a:chOff x="3173998" y="2528145"/>
                  <a:chExt cx="638355" cy="638355"/>
                </a:xfrm>
              </p:grpSpPr>
              <p:sp>
                <p:nvSpPr>
                  <p:cNvPr id="68" name="矩形 67"/>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9" name="矩形 68"/>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3279524" y="2633671"/>
                    <a:ext cx="427302" cy="427302"/>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7" name="矩形 66"/>
                <p:cNvSpPr/>
                <p:nvPr/>
              </p:nvSpPr>
              <p:spPr>
                <a:xfrm>
                  <a:off x="2976621" y="2611817"/>
                  <a:ext cx="723575" cy="809467"/>
                </a:xfrm>
                <a:prstGeom prst="rect">
                  <a:avLst/>
                </a:prstGeom>
              </p:spPr>
              <p:txBody>
                <a:bodyPr wrap="square">
                  <a:spAutoFit/>
                </a:bodyPr>
                <a:lstStyle/>
                <a:p>
                  <a:pPr algn="ctr" fontAlgn="t"/>
                  <a:r>
                    <a:rPr lang="en-US" altLang="zh-CN" sz="3200" b="0" i="0" dirty="0" smtClean="0">
                      <a:solidFill>
                        <a:schemeClr val="bg1"/>
                      </a:solidFill>
                      <a:effectLst/>
                      <a:latin typeface="方正兰亭粗黑简体" panose="02000000000000000000" pitchFamily="2" charset="-122"/>
                      <a:ea typeface="方正兰亭粗黑简体" panose="02000000000000000000" pitchFamily="2" charset="-122"/>
                    </a:rPr>
                    <a:t>5</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65" name="矩形 64"/>
              <p:cNvSpPr/>
              <p:nvPr/>
            </p:nvSpPr>
            <p:spPr>
              <a:xfrm>
                <a:off x="2142975" y="2467033"/>
                <a:ext cx="2206053" cy="461665"/>
              </a:xfrm>
              <a:prstGeom prst="rect">
                <a:avLst/>
              </a:prstGeom>
            </p:spPr>
            <p:txBody>
              <a:bodyPr wrap="none">
                <a:spAutoFit/>
              </a:bodyPr>
              <a:lstStyle/>
              <a:p>
                <a:pPr fontAlgn="t"/>
                <a:r>
                  <a:rPr lang="en-US" altLang="zh-CN"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Rational Rose</a:t>
                </a:r>
                <a:endPar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grpSp>
        <p:cxnSp>
          <p:nvCxnSpPr>
            <p:cNvPr id="63" name="直接连接符 62"/>
            <p:cNvCxnSpPr/>
            <p:nvPr/>
          </p:nvCxnSpPr>
          <p:spPr>
            <a:xfrm>
              <a:off x="1471900" y="442576"/>
              <a:ext cx="0" cy="681375"/>
            </a:xfrm>
            <a:prstGeom prst="lin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sp>
        <p:nvSpPr>
          <p:cNvPr id="71" name="矩形 70"/>
          <p:cNvSpPr/>
          <p:nvPr/>
        </p:nvSpPr>
        <p:spPr>
          <a:xfrm>
            <a:off x="1546355" y="683582"/>
            <a:ext cx="2206053" cy="369332"/>
          </a:xfrm>
          <a:prstGeom prst="rect">
            <a:avLst/>
          </a:prstGeom>
        </p:spPr>
        <p:txBody>
          <a:bodyPr wrap="square">
            <a:spAutoFit/>
          </a:bodyPr>
          <a:lstStyle/>
          <a:p>
            <a:pPr fontAlgn="t"/>
            <a:r>
              <a:rPr lang="en-US" altLang="zh-CN" b="1" dirty="0" smtClean="0">
                <a:solidFill>
                  <a:schemeClr val="bg2">
                    <a:lumMod val="10000"/>
                  </a:schemeClr>
                </a:solidFill>
                <a:latin typeface="方正兰亭粗黑简体" panose="02000000000000000000" pitchFamily="2" charset="-122"/>
                <a:ea typeface="方正兰亭粗黑简体" panose="02000000000000000000" pitchFamily="2" charset="-122"/>
              </a:rPr>
              <a:t>Data Modeler</a:t>
            </a:r>
            <a:r>
              <a:rPr lang="zh-CN" altLang="en-US" b="1" dirty="0" smtClean="0">
                <a:solidFill>
                  <a:schemeClr val="bg2">
                    <a:lumMod val="10000"/>
                  </a:schemeClr>
                </a:solidFill>
                <a:latin typeface="方正兰亭粗黑简体" panose="02000000000000000000" pitchFamily="2" charset="-122"/>
                <a:ea typeface="方正兰亭粗黑简体" panose="02000000000000000000" pitchFamily="2" charset="-122"/>
              </a:rPr>
              <a:t>功能</a:t>
            </a:r>
            <a:endParaRPr lang="en-US" altLang="zh-CN"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800"/>
                                        <p:tgtEl>
                                          <p:spTgt spid="13"/>
                                        </p:tgtEl>
                                      </p:cBhvr>
                                    </p:animEffect>
                                  </p:childTnLst>
                                </p:cTn>
                              </p:par>
                              <p:par>
                                <p:cTn id="8" presetID="47" presetClass="entr" presetSubtype="0" fill="hold" nodeType="withEffect">
                                  <p:stCondLst>
                                    <p:cond delay="7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anim calcmode="lin" valueType="num">
                                      <p:cBhvr>
                                        <p:cTn id="11" dur="1000" fill="hold"/>
                                        <p:tgtEl>
                                          <p:spTgt spid="14"/>
                                        </p:tgtEl>
                                        <p:attrNameLst>
                                          <p:attrName>ppt_x</p:attrName>
                                        </p:attrNameLst>
                                      </p:cBhvr>
                                      <p:tavLst>
                                        <p:tav tm="0">
                                          <p:val>
                                            <p:strVal val="#ppt_x"/>
                                          </p:val>
                                        </p:tav>
                                        <p:tav tm="100000">
                                          <p:val>
                                            <p:strVal val="#ppt_x"/>
                                          </p:val>
                                        </p:tav>
                                      </p:tavLst>
                                    </p:anim>
                                    <p:anim calcmode="lin" valueType="num">
                                      <p:cBhvr>
                                        <p:cTn id="12" dur="1000" fill="hold"/>
                                        <p:tgtEl>
                                          <p:spTgt spid="14"/>
                                        </p:tgtEl>
                                        <p:attrNameLst>
                                          <p:attrName>ppt_y</p:attrName>
                                        </p:attrNameLst>
                                      </p:cBhvr>
                                      <p:tavLst>
                                        <p:tav tm="0">
                                          <p:val>
                                            <p:strVal val="#ppt_y-.1"/>
                                          </p:val>
                                        </p:tav>
                                        <p:tav tm="100000">
                                          <p:val>
                                            <p:strVal val="#ppt_y"/>
                                          </p:val>
                                        </p:tav>
                                      </p:tavLst>
                                    </p:anim>
                                  </p:childTnLst>
                                </p:cTn>
                              </p:par>
                              <p:par>
                                <p:cTn id="13" presetID="47" presetClass="entr" presetSubtype="0" fill="hold" grpId="0" nodeType="withEffect">
                                  <p:stCondLst>
                                    <p:cond delay="160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1000"/>
                                        <p:tgtEl>
                                          <p:spTgt spid="28"/>
                                        </p:tgtEl>
                                      </p:cBhvr>
                                    </p:animEffect>
                                    <p:anim calcmode="lin" valueType="num">
                                      <p:cBhvr>
                                        <p:cTn id="16" dur="1000" fill="hold"/>
                                        <p:tgtEl>
                                          <p:spTgt spid="28"/>
                                        </p:tgtEl>
                                        <p:attrNameLst>
                                          <p:attrName>ppt_x</p:attrName>
                                        </p:attrNameLst>
                                      </p:cBhvr>
                                      <p:tavLst>
                                        <p:tav tm="0">
                                          <p:val>
                                            <p:strVal val="#ppt_x"/>
                                          </p:val>
                                        </p:tav>
                                        <p:tav tm="100000">
                                          <p:val>
                                            <p:strVal val="#ppt_x"/>
                                          </p:val>
                                        </p:tav>
                                      </p:tavLst>
                                    </p:anim>
                                    <p:anim calcmode="lin" valueType="num">
                                      <p:cBhvr>
                                        <p:cTn id="17" dur="1000" fill="hold"/>
                                        <p:tgtEl>
                                          <p:spTgt spid="28"/>
                                        </p:tgtEl>
                                        <p:attrNameLst>
                                          <p:attrName>ppt_y</p:attrName>
                                        </p:attrNameLst>
                                      </p:cBhvr>
                                      <p:tavLst>
                                        <p:tav tm="0">
                                          <p:val>
                                            <p:strVal val="#ppt_y-.1"/>
                                          </p:val>
                                        </p:tav>
                                        <p:tav tm="100000">
                                          <p:val>
                                            <p:strVal val="#ppt_y"/>
                                          </p:val>
                                        </p:tav>
                                      </p:tavLst>
                                    </p:anim>
                                  </p:childTnLst>
                                </p:cTn>
                              </p:par>
                              <p:par>
                                <p:cTn id="18" presetID="47" presetClass="entr" presetSubtype="0" fill="hold" nodeType="withEffect">
                                  <p:stCondLst>
                                    <p:cond delay="430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1000"/>
                                        <p:tgtEl>
                                          <p:spTgt spid="21"/>
                                        </p:tgtEl>
                                      </p:cBhvr>
                                    </p:animEffect>
                                    <p:anim calcmode="lin" valueType="num">
                                      <p:cBhvr>
                                        <p:cTn id="21" dur="1000" fill="hold"/>
                                        <p:tgtEl>
                                          <p:spTgt spid="21"/>
                                        </p:tgtEl>
                                        <p:attrNameLst>
                                          <p:attrName>ppt_x</p:attrName>
                                        </p:attrNameLst>
                                      </p:cBhvr>
                                      <p:tavLst>
                                        <p:tav tm="0">
                                          <p:val>
                                            <p:strVal val="#ppt_x"/>
                                          </p:val>
                                        </p:tav>
                                        <p:tav tm="100000">
                                          <p:val>
                                            <p:strVal val="#ppt_x"/>
                                          </p:val>
                                        </p:tav>
                                      </p:tavLst>
                                    </p:anim>
                                    <p:anim calcmode="lin" valueType="num">
                                      <p:cBhvr>
                                        <p:cTn id="22" dur="1000" fill="hold"/>
                                        <p:tgtEl>
                                          <p:spTgt spid="21"/>
                                        </p:tgtEl>
                                        <p:attrNameLst>
                                          <p:attrName>ppt_y</p:attrName>
                                        </p:attrNameLst>
                                      </p:cBhvr>
                                      <p:tavLst>
                                        <p:tav tm="0">
                                          <p:val>
                                            <p:strVal val="#ppt_y-.1"/>
                                          </p:val>
                                        </p:tav>
                                        <p:tav tm="100000">
                                          <p:val>
                                            <p:strVal val="#ppt_y"/>
                                          </p:val>
                                        </p:tav>
                                      </p:tavLst>
                                    </p:anim>
                                  </p:childTnLst>
                                </p:cTn>
                              </p:par>
                              <p:par>
                                <p:cTn id="23" presetID="47" presetClass="entr" presetSubtype="0" fill="hold" grpId="0" nodeType="withEffect">
                                  <p:stCondLst>
                                    <p:cond delay="520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1000"/>
                                        <p:tgtEl>
                                          <p:spTgt spid="46"/>
                                        </p:tgtEl>
                                      </p:cBhvr>
                                    </p:animEffect>
                                    <p:anim calcmode="lin" valueType="num">
                                      <p:cBhvr>
                                        <p:cTn id="26" dur="1000" fill="hold"/>
                                        <p:tgtEl>
                                          <p:spTgt spid="46"/>
                                        </p:tgtEl>
                                        <p:attrNameLst>
                                          <p:attrName>ppt_x</p:attrName>
                                        </p:attrNameLst>
                                      </p:cBhvr>
                                      <p:tavLst>
                                        <p:tav tm="0">
                                          <p:val>
                                            <p:strVal val="#ppt_x"/>
                                          </p:val>
                                        </p:tav>
                                        <p:tav tm="100000">
                                          <p:val>
                                            <p:strVal val="#ppt_x"/>
                                          </p:val>
                                        </p:tav>
                                      </p:tavLst>
                                    </p:anim>
                                    <p:anim calcmode="lin" valueType="num">
                                      <p:cBhvr>
                                        <p:cTn id="27"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8" grpId="0"/>
      <p:bldP spid="4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5259" y="1878487"/>
            <a:ext cx="12687300" cy="28575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95325" y="329180"/>
            <a:ext cx="3020093" cy="738892"/>
            <a:chOff x="695325" y="386330"/>
            <a:chExt cx="3020093" cy="738892"/>
          </a:xfrm>
        </p:grpSpPr>
        <p:grpSp>
          <p:nvGrpSpPr>
            <p:cNvPr id="4" name="组合 61"/>
            <p:cNvGrpSpPr/>
            <p:nvPr/>
          </p:nvGrpSpPr>
          <p:grpSpPr>
            <a:xfrm>
              <a:off x="695325" y="386330"/>
              <a:ext cx="3020093" cy="738892"/>
              <a:chOff x="1328935" y="2467033"/>
              <a:chExt cx="3020093" cy="738892"/>
            </a:xfrm>
          </p:grpSpPr>
          <p:grpSp>
            <p:nvGrpSpPr>
              <p:cNvPr id="6" name="组合 63"/>
              <p:cNvGrpSpPr/>
              <p:nvPr/>
            </p:nvGrpSpPr>
            <p:grpSpPr>
              <a:xfrm>
                <a:off x="1328935" y="2524550"/>
                <a:ext cx="681375" cy="681375"/>
                <a:chOff x="2866816" y="2504421"/>
                <a:chExt cx="943184" cy="943184"/>
              </a:xfrm>
            </p:grpSpPr>
            <p:grpSp>
              <p:nvGrpSpPr>
                <p:cNvPr id="8" name="组合 65"/>
                <p:cNvGrpSpPr/>
                <p:nvPr/>
              </p:nvGrpSpPr>
              <p:grpSpPr>
                <a:xfrm>
                  <a:off x="2866816" y="2504421"/>
                  <a:ext cx="943184" cy="943184"/>
                  <a:chOff x="3173998" y="2528145"/>
                  <a:chExt cx="638355" cy="638355"/>
                </a:xfrm>
              </p:grpSpPr>
              <p:sp>
                <p:nvSpPr>
                  <p:cNvPr id="10" name="矩形 9"/>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矩形 10"/>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279524" y="2633671"/>
                    <a:ext cx="427302" cy="427302"/>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2976621" y="2611817"/>
                  <a:ext cx="723575" cy="809467"/>
                </a:xfrm>
                <a:prstGeom prst="rect">
                  <a:avLst/>
                </a:prstGeom>
              </p:spPr>
              <p:txBody>
                <a:bodyPr wrap="square">
                  <a:spAutoFit/>
                </a:bodyPr>
                <a:lstStyle/>
                <a:p>
                  <a:pPr algn="ctr" fontAlgn="t"/>
                  <a:r>
                    <a:rPr lang="en-US" altLang="zh-CN" sz="3200" b="0" i="0" dirty="0" smtClean="0">
                      <a:solidFill>
                        <a:schemeClr val="bg1"/>
                      </a:solidFill>
                      <a:effectLst/>
                      <a:latin typeface="方正兰亭粗黑简体" panose="02000000000000000000" pitchFamily="2" charset="-122"/>
                      <a:ea typeface="方正兰亭粗黑简体" panose="02000000000000000000" pitchFamily="2" charset="-122"/>
                    </a:rPr>
                    <a:t>5</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7" name="矩形 6"/>
              <p:cNvSpPr/>
              <p:nvPr/>
            </p:nvSpPr>
            <p:spPr>
              <a:xfrm>
                <a:off x="2142975" y="2467033"/>
                <a:ext cx="2206053" cy="461665"/>
              </a:xfrm>
              <a:prstGeom prst="rect">
                <a:avLst/>
              </a:prstGeom>
            </p:spPr>
            <p:txBody>
              <a:bodyPr wrap="none">
                <a:spAutoFit/>
              </a:bodyPr>
              <a:lstStyle/>
              <a:p>
                <a:pPr fontAlgn="t"/>
                <a:r>
                  <a:rPr lang="en-US" altLang="zh-CN"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Rational Rose</a:t>
                </a:r>
                <a:endPar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grpSp>
        <p:cxnSp>
          <p:nvCxnSpPr>
            <p:cNvPr id="5" name="直接连接符 4"/>
            <p:cNvCxnSpPr/>
            <p:nvPr/>
          </p:nvCxnSpPr>
          <p:spPr>
            <a:xfrm>
              <a:off x="1471900" y="442576"/>
              <a:ext cx="0" cy="681375"/>
            </a:xfrm>
            <a:prstGeom prst="lin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sp>
        <p:nvSpPr>
          <p:cNvPr id="13" name="矩形 12"/>
          <p:cNvSpPr/>
          <p:nvPr/>
        </p:nvSpPr>
        <p:spPr>
          <a:xfrm>
            <a:off x="1546355" y="683582"/>
            <a:ext cx="2206053" cy="369332"/>
          </a:xfrm>
          <a:prstGeom prst="rect">
            <a:avLst/>
          </a:prstGeom>
        </p:spPr>
        <p:txBody>
          <a:bodyPr wrap="square">
            <a:spAutoFit/>
          </a:bodyPr>
          <a:lstStyle/>
          <a:p>
            <a:pPr fontAlgn="t"/>
            <a:r>
              <a:rPr lang="zh-CN" altLang="en-US" b="1" dirty="0" smtClean="0">
                <a:solidFill>
                  <a:schemeClr val="bg2">
                    <a:lumMod val="10000"/>
                  </a:schemeClr>
                </a:solidFill>
                <a:latin typeface="方正兰亭粗黑简体" panose="02000000000000000000" pitchFamily="2" charset="-122"/>
                <a:ea typeface="方正兰亭粗黑简体" panose="02000000000000000000" pitchFamily="2" charset="-122"/>
              </a:rPr>
              <a:t>正向工程</a:t>
            </a:r>
            <a:endParaRPr lang="en-US" altLang="zh-CN"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
        <p:nvSpPr>
          <p:cNvPr id="14" name="TextBox 13"/>
          <p:cNvSpPr txBox="1"/>
          <p:nvPr/>
        </p:nvSpPr>
        <p:spPr>
          <a:xfrm>
            <a:off x="1714500" y="2266950"/>
            <a:ext cx="7896225" cy="2308324"/>
          </a:xfrm>
          <a:prstGeom prst="rect">
            <a:avLst/>
          </a:prstGeom>
          <a:noFill/>
        </p:spPr>
        <p:txBody>
          <a:bodyPr wrap="square" rtlCol="0">
            <a:spAutoFit/>
          </a:bodyPr>
          <a:lstStyle/>
          <a:p>
            <a:r>
              <a:rPr lang="zh-CN" altLang="en-US" dirty="0" smtClean="0"/>
              <a:t>       不同的版本对于代码生成提供了不同程度的支持，对于前面所介绍的三个版本，</a:t>
            </a:r>
            <a:r>
              <a:rPr lang="en-US" altLang="zh-CN" dirty="0" smtClean="0"/>
              <a:t>Rational Rose Modeler</a:t>
            </a:r>
            <a:r>
              <a:rPr lang="zh-CN" altLang="en-US" dirty="0" smtClean="0"/>
              <a:t>仅可以提供生成系统的模型，不支持代码生成功能。</a:t>
            </a:r>
            <a:r>
              <a:rPr lang="en-US" altLang="zh-CN" dirty="0" smtClean="0"/>
              <a:t>Rational Rose Professional</a:t>
            </a:r>
            <a:r>
              <a:rPr lang="zh-CN" altLang="en-US" dirty="0" smtClean="0"/>
              <a:t>版本只提供对一种目标语言的支持，这种语言取决于用户在购买该版本时候的选择。</a:t>
            </a:r>
            <a:r>
              <a:rPr lang="en-US" altLang="zh-CN" dirty="0" smtClean="0"/>
              <a:t>Rational Rose Enterprise</a:t>
            </a:r>
            <a:r>
              <a:rPr lang="zh-CN" altLang="en-US" dirty="0" smtClean="0"/>
              <a:t>版本对</a:t>
            </a:r>
            <a:r>
              <a:rPr lang="en-US" altLang="zh-CN" dirty="0" smtClean="0"/>
              <a:t>UML</a:t>
            </a:r>
            <a:r>
              <a:rPr lang="zh-CN" altLang="en-US" dirty="0" smtClean="0"/>
              <a:t>提供了很多支持，可以使用多种语言进行代码生成，这些语言包括</a:t>
            </a:r>
            <a:r>
              <a:rPr lang="en-US" altLang="zh-CN" dirty="0" smtClean="0"/>
              <a:t>Ada83</a:t>
            </a:r>
            <a:r>
              <a:rPr lang="zh-CN" altLang="en-US" dirty="0" smtClean="0"/>
              <a:t>、</a:t>
            </a:r>
            <a:r>
              <a:rPr lang="en-US" altLang="zh-CN" dirty="0" smtClean="0"/>
              <a:t>Ada95</a:t>
            </a:r>
            <a:r>
              <a:rPr lang="zh-CN" altLang="en-US" dirty="0" smtClean="0"/>
              <a:t>、</a:t>
            </a:r>
            <a:r>
              <a:rPr lang="en-US" altLang="zh-CN" dirty="0" smtClean="0"/>
              <a:t>ANSI C++</a:t>
            </a:r>
            <a:r>
              <a:rPr lang="zh-CN" altLang="en-US" dirty="0" smtClean="0"/>
              <a:t>、</a:t>
            </a:r>
            <a:r>
              <a:rPr lang="en-US" altLang="zh-CN" dirty="0" smtClean="0"/>
              <a:t>CORBA</a:t>
            </a:r>
            <a:r>
              <a:rPr lang="zh-CN" altLang="en-US" dirty="0" smtClean="0"/>
              <a:t>、</a:t>
            </a:r>
            <a:r>
              <a:rPr lang="en-US" altLang="zh-CN" dirty="0" smtClean="0"/>
              <a:t>Java</a:t>
            </a:r>
            <a:r>
              <a:rPr lang="zh-CN" altLang="en-US" dirty="0" smtClean="0"/>
              <a:t>、</a:t>
            </a:r>
            <a:r>
              <a:rPr lang="en-US" altLang="zh-CN" dirty="0" smtClean="0"/>
              <a:t>COM</a:t>
            </a:r>
            <a:r>
              <a:rPr lang="zh-CN" altLang="en-US" dirty="0" smtClean="0"/>
              <a:t>、</a:t>
            </a:r>
            <a:r>
              <a:rPr lang="en-US" altLang="zh-CN" dirty="0" smtClean="0"/>
              <a:t>Visual Basic</a:t>
            </a:r>
            <a:r>
              <a:rPr lang="zh-CN" altLang="en-US" dirty="0" smtClean="0"/>
              <a:t>、</a:t>
            </a:r>
            <a:r>
              <a:rPr lang="en-US" altLang="zh-CN" dirty="0" smtClean="0"/>
              <a:t>Visual C++</a:t>
            </a:r>
            <a:r>
              <a:rPr lang="zh-CN" altLang="en-US" dirty="0" smtClean="0"/>
              <a:t>、</a:t>
            </a:r>
            <a:r>
              <a:rPr lang="en-US" altLang="zh-CN" dirty="0" smtClean="0"/>
              <a:t>Oracle 8</a:t>
            </a:r>
            <a:r>
              <a:rPr lang="zh-CN" altLang="en-US" dirty="0" smtClean="0"/>
              <a:t>和</a:t>
            </a:r>
            <a:r>
              <a:rPr lang="en-US" altLang="zh-CN" dirty="0" smtClean="0"/>
              <a:t>XML_DTD</a:t>
            </a:r>
            <a:r>
              <a:rPr lang="zh-CN" altLang="en-US" dirty="0" smtClean="0"/>
              <a:t>等。我们可以通过选择</a:t>
            </a:r>
            <a:r>
              <a:rPr lang="en-US" altLang="zh-CN" dirty="0" smtClean="0"/>
              <a:t>"Tools"(</a:t>
            </a:r>
            <a:r>
              <a:rPr lang="zh-CN" altLang="en-US" dirty="0" smtClean="0"/>
              <a:t>工具</a:t>
            </a:r>
            <a:r>
              <a:rPr lang="en-US" altLang="zh-CN" dirty="0" smtClean="0"/>
              <a:t>)</a:t>
            </a:r>
            <a:r>
              <a:rPr lang="zh-CN" altLang="en-US" dirty="0" smtClean="0"/>
              <a:t>下的</a:t>
            </a:r>
            <a:r>
              <a:rPr lang="en-US" altLang="zh-CN" dirty="0" smtClean="0"/>
              <a:t>"Options"(</a:t>
            </a:r>
            <a:r>
              <a:rPr lang="zh-CN" altLang="en-US" dirty="0" smtClean="0"/>
              <a:t>选项</a:t>
            </a:r>
            <a:r>
              <a:rPr lang="en-US" altLang="zh-CN" dirty="0" smtClean="0"/>
              <a:t>)</a:t>
            </a:r>
            <a:r>
              <a:rPr lang="zh-CN" altLang="en-US" dirty="0" smtClean="0"/>
              <a:t>选项查看其所支持的语言信息</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8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5259" y="1878487"/>
            <a:ext cx="12687300" cy="28575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95325" y="329180"/>
            <a:ext cx="3020093" cy="738892"/>
            <a:chOff x="695325" y="386330"/>
            <a:chExt cx="3020093" cy="738892"/>
          </a:xfrm>
        </p:grpSpPr>
        <p:grpSp>
          <p:nvGrpSpPr>
            <p:cNvPr id="4" name="组合 61"/>
            <p:cNvGrpSpPr/>
            <p:nvPr/>
          </p:nvGrpSpPr>
          <p:grpSpPr>
            <a:xfrm>
              <a:off x="695325" y="386330"/>
              <a:ext cx="3020093" cy="738892"/>
              <a:chOff x="1328935" y="2467033"/>
              <a:chExt cx="3020093" cy="738892"/>
            </a:xfrm>
          </p:grpSpPr>
          <p:grpSp>
            <p:nvGrpSpPr>
              <p:cNvPr id="6" name="组合 63"/>
              <p:cNvGrpSpPr/>
              <p:nvPr/>
            </p:nvGrpSpPr>
            <p:grpSpPr>
              <a:xfrm>
                <a:off x="1328935" y="2524550"/>
                <a:ext cx="681375" cy="681375"/>
                <a:chOff x="2866816" y="2504421"/>
                <a:chExt cx="943184" cy="943184"/>
              </a:xfrm>
            </p:grpSpPr>
            <p:grpSp>
              <p:nvGrpSpPr>
                <p:cNvPr id="8" name="组合 65"/>
                <p:cNvGrpSpPr/>
                <p:nvPr/>
              </p:nvGrpSpPr>
              <p:grpSpPr>
                <a:xfrm>
                  <a:off x="2866816" y="2504421"/>
                  <a:ext cx="943184" cy="943184"/>
                  <a:chOff x="3173998" y="2528145"/>
                  <a:chExt cx="638355" cy="638355"/>
                </a:xfrm>
              </p:grpSpPr>
              <p:sp>
                <p:nvSpPr>
                  <p:cNvPr id="10" name="矩形 9"/>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矩形 10"/>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279524" y="2633671"/>
                    <a:ext cx="427302" cy="427302"/>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2976621" y="2611817"/>
                  <a:ext cx="723575" cy="809467"/>
                </a:xfrm>
                <a:prstGeom prst="rect">
                  <a:avLst/>
                </a:prstGeom>
              </p:spPr>
              <p:txBody>
                <a:bodyPr wrap="square">
                  <a:spAutoFit/>
                </a:bodyPr>
                <a:lstStyle/>
                <a:p>
                  <a:pPr algn="ctr" fontAlgn="t"/>
                  <a:r>
                    <a:rPr lang="en-US" altLang="zh-CN" sz="3200" b="0" i="0" dirty="0" smtClean="0">
                      <a:solidFill>
                        <a:schemeClr val="bg1"/>
                      </a:solidFill>
                      <a:effectLst/>
                      <a:latin typeface="方正兰亭粗黑简体" panose="02000000000000000000" pitchFamily="2" charset="-122"/>
                      <a:ea typeface="方正兰亭粗黑简体" panose="02000000000000000000" pitchFamily="2" charset="-122"/>
                    </a:rPr>
                    <a:t>5</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7" name="矩形 6"/>
              <p:cNvSpPr/>
              <p:nvPr/>
            </p:nvSpPr>
            <p:spPr>
              <a:xfrm>
                <a:off x="2142975" y="2467033"/>
                <a:ext cx="2206053" cy="461665"/>
              </a:xfrm>
              <a:prstGeom prst="rect">
                <a:avLst/>
              </a:prstGeom>
            </p:spPr>
            <p:txBody>
              <a:bodyPr wrap="none">
                <a:spAutoFit/>
              </a:bodyPr>
              <a:lstStyle/>
              <a:p>
                <a:pPr fontAlgn="t"/>
                <a:r>
                  <a:rPr lang="en-US" altLang="zh-CN"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Rational Rose</a:t>
                </a:r>
                <a:endPar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grpSp>
        <p:cxnSp>
          <p:nvCxnSpPr>
            <p:cNvPr id="5" name="直接连接符 4"/>
            <p:cNvCxnSpPr/>
            <p:nvPr/>
          </p:nvCxnSpPr>
          <p:spPr>
            <a:xfrm>
              <a:off x="1471900" y="442576"/>
              <a:ext cx="0" cy="681375"/>
            </a:xfrm>
            <a:prstGeom prst="lin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sp>
        <p:nvSpPr>
          <p:cNvPr id="13" name="矩形 12"/>
          <p:cNvSpPr/>
          <p:nvPr/>
        </p:nvSpPr>
        <p:spPr>
          <a:xfrm>
            <a:off x="1546355" y="683582"/>
            <a:ext cx="2206053" cy="369332"/>
          </a:xfrm>
          <a:prstGeom prst="rect">
            <a:avLst/>
          </a:prstGeom>
        </p:spPr>
        <p:txBody>
          <a:bodyPr wrap="square">
            <a:spAutoFit/>
          </a:bodyPr>
          <a:lstStyle/>
          <a:p>
            <a:pPr fontAlgn="t"/>
            <a:r>
              <a:rPr lang="zh-CN" altLang="en-US" b="1" dirty="0" smtClean="0">
                <a:solidFill>
                  <a:schemeClr val="bg2">
                    <a:lumMod val="10000"/>
                  </a:schemeClr>
                </a:solidFill>
                <a:latin typeface="方正兰亭粗黑简体" panose="02000000000000000000" pitchFamily="2" charset="-122"/>
                <a:ea typeface="方正兰亭粗黑简体" panose="02000000000000000000" pitchFamily="2" charset="-122"/>
              </a:rPr>
              <a:t>正向工程</a:t>
            </a:r>
            <a:endParaRPr lang="en-US" altLang="zh-CN"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
        <p:nvSpPr>
          <p:cNvPr id="14" name="TextBox 13"/>
          <p:cNvSpPr txBox="1"/>
          <p:nvPr/>
        </p:nvSpPr>
        <p:spPr>
          <a:xfrm>
            <a:off x="1714500" y="2266950"/>
            <a:ext cx="7896225" cy="369332"/>
          </a:xfrm>
          <a:prstGeom prst="rect">
            <a:avLst/>
          </a:prstGeom>
          <a:noFill/>
        </p:spPr>
        <p:txBody>
          <a:bodyPr wrap="square" rtlCol="0">
            <a:spAutoFit/>
          </a:bodyPr>
          <a:lstStyle/>
          <a:p>
            <a:endParaRPr lang="zh-CN" altLang="en-US" dirty="0"/>
          </a:p>
        </p:txBody>
      </p:sp>
      <p:sp>
        <p:nvSpPr>
          <p:cNvPr id="15" name="TextBox 14"/>
          <p:cNvSpPr txBox="1"/>
          <p:nvPr/>
        </p:nvSpPr>
        <p:spPr>
          <a:xfrm>
            <a:off x="666750" y="2314575"/>
            <a:ext cx="9191625" cy="2308324"/>
          </a:xfrm>
          <a:prstGeom prst="rect">
            <a:avLst/>
          </a:prstGeom>
          <a:noFill/>
        </p:spPr>
        <p:txBody>
          <a:bodyPr wrap="square" rtlCol="0">
            <a:spAutoFit/>
          </a:bodyPr>
          <a:lstStyle/>
          <a:p>
            <a:r>
              <a:rPr lang="en-US" altLang="zh-CN" dirty="0" smtClean="0"/>
              <a:t>1.Rational Rose</a:t>
            </a:r>
            <a:r>
              <a:rPr lang="zh-CN" altLang="en-US" dirty="0" smtClean="0"/>
              <a:t>拥有独立于各种语言之外的模型检查功能，通过该功能能够在代码生成以前保证模型的一致性。在生成代码前最好检查一下模型，发现并处理模型中的错误和不一致性，使代码正确生成，通过选择</a:t>
            </a:r>
            <a:r>
              <a:rPr lang="en-US" altLang="zh-CN" dirty="0" smtClean="0"/>
              <a:t>"</a:t>
            </a:r>
            <a:r>
              <a:rPr lang="en-US" dirty="0" smtClean="0"/>
              <a:t>Tools"(</a:t>
            </a:r>
            <a:r>
              <a:rPr lang="zh-CN" altLang="en-US" dirty="0" smtClean="0"/>
              <a:t>工具</a:t>
            </a:r>
            <a:r>
              <a:rPr lang="en-US" altLang="zh-CN" dirty="0" smtClean="0"/>
              <a:t>)</a:t>
            </a:r>
            <a:r>
              <a:rPr lang="zh-CN" altLang="en-US" dirty="0" smtClean="0"/>
              <a:t>下的</a:t>
            </a:r>
            <a:r>
              <a:rPr lang="en-US" altLang="zh-CN" dirty="0" smtClean="0"/>
              <a:t>"</a:t>
            </a:r>
            <a:r>
              <a:rPr lang="en-US" dirty="0" smtClean="0"/>
              <a:t>Check Model"(</a:t>
            </a:r>
            <a:r>
              <a:rPr lang="zh-CN" altLang="en-US" dirty="0" smtClean="0"/>
              <a:t>检查模型</a:t>
            </a:r>
            <a:r>
              <a:rPr lang="en-US" altLang="zh-CN" dirty="0" smtClean="0"/>
              <a:t>)</a:t>
            </a:r>
            <a:r>
              <a:rPr lang="zh-CN" altLang="en-US" dirty="0" smtClean="0"/>
              <a:t>选项可以检查模型的正确性。</a:t>
            </a:r>
            <a:endParaRPr lang="en-US" altLang="zh-CN" dirty="0" smtClean="0"/>
          </a:p>
          <a:p>
            <a:r>
              <a:rPr lang="en-US" altLang="zh-CN" dirty="0" smtClean="0"/>
              <a:t>2.</a:t>
            </a:r>
            <a:r>
              <a:rPr lang="zh-CN" altLang="en-US" dirty="0" smtClean="0"/>
              <a:t>在</a:t>
            </a:r>
            <a:r>
              <a:rPr lang="en-US" altLang="zh-CN" dirty="0" smtClean="0"/>
              <a:t>opinion</a:t>
            </a:r>
            <a:r>
              <a:rPr lang="zh-CN" altLang="en-US" dirty="0" smtClean="0"/>
              <a:t>中可以设置代码属性。</a:t>
            </a:r>
            <a:endParaRPr lang="en-US" altLang="zh-CN" dirty="0" smtClean="0"/>
          </a:p>
          <a:p>
            <a:r>
              <a:rPr lang="en-US" altLang="zh-CN" dirty="0" smtClean="0"/>
              <a:t>3.</a:t>
            </a:r>
            <a:r>
              <a:rPr lang="zh-CN" altLang="en-US" dirty="0" smtClean="0"/>
              <a:t>通过选择</a:t>
            </a:r>
            <a:r>
              <a:rPr lang="en-US" altLang="zh-CN" dirty="0" smtClean="0"/>
              <a:t>“Tools</a:t>
            </a:r>
            <a:r>
              <a:rPr lang="zh-CN" altLang="en-US" dirty="0" smtClean="0"/>
              <a:t>菜单下的</a:t>
            </a:r>
            <a:r>
              <a:rPr lang="en-US" altLang="zh-CN" dirty="0" smtClean="0"/>
              <a:t>”Project Specification“(</a:t>
            </a:r>
            <a:r>
              <a:rPr lang="zh-CN" altLang="en-US" dirty="0" smtClean="0"/>
              <a:t>项目规范</a:t>
            </a:r>
            <a:r>
              <a:rPr lang="en-US" altLang="zh-CN" dirty="0" smtClean="0"/>
              <a:t>)</a:t>
            </a:r>
            <a:r>
              <a:rPr lang="zh-CN" altLang="en-US" dirty="0" smtClean="0"/>
              <a:t>选项可以设置项目的生成路径如图。在项目规范</a:t>
            </a:r>
            <a:r>
              <a:rPr lang="en-US" altLang="zh-CN" dirty="0" smtClean="0"/>
              <a:t>(Project Specification)</a:t>
            </a:r>
            <a:r>
              <a:rPr lang="zh-CN" altLang="en-US" dirty="0" smtClean="0"/>
              <a:t>对话框中，我们在</a:t>
            </a:r>
            <a:r>
              <a:rPr lang="en-US" altLang="zh-CN" dirty="0" err="1" smtClean="0"/>
              <a:t>Classpaths</a:t>
            </a:r>
            <a:r>
              <a:rPr lang="zh-CN" altLang="en-US" dirty="0" smtClean="0"/>
              <a:t>下添加生成的路径，可以选择目标是生成在一个</a:t>
            </a:r>
            <a:r>
              <a:rPr lang="en-US" altLang="zh-CN" dirty="0" smtClean="0"/>
              <a:t>jar/zip</a:t>
            </a:r>
            <a:r>
              <a:rPr lang="zh-CN" altLang="en-US" dirty="0" smtClean="0"/>
              <a:t>文件中还是生成在一个目录中。</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8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5259" y="1878487"/>
            <a:ext cx="12687300" cy="28575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95325" y="329180"/>
            <a:ext cx="3020093" cy="738892"/>
            <a:chOff x="695325" y="386330"/>
            <a:chExt cx="3020093" cy="738892"/>
          </a:xfrm>
        </p:grpSpPr>
        <p:grpSp>
          <p:nvGrpSpPr>
            <p:cNvPr id="4" name="组合 61"/>
            <p:cNvGrpSpPr/>
            <p:nvPr/>
          </p:nvGrpSpPr>
          <p:grpSpPr>
            <a:xfrm>
              <a:off x="695325" y="386330"/>
              <a:ext cx="3020093" cy="738892"/>
              <a:chOff x="1328935" y="2467033"/>
              <a:chExt cx="3020093" cy="738892"/>
            </a:xfrm>
          </p:grpSpPr>
          <p:grpSp>
            <p:nvGrpSpPr>
              <p:cNvPr id="6" name="组合 63"/>
              <p:cNvGrpSpPr/>
              <p:nvPr/>
            </p:nvGrpSpPr>
            <p:grpSpPr>
              <a:xfrm>
                <a:off x="1328935" y="2524550"/>
                <a:ext cx="681375" cy="681375"/>
                <a:chOff x="2866816" y="2504421"/>
                <a:chExt cx="943184" cy="943184"/>
              </a:xfrm>
            </p:grpSpPr>
            <p:grpSp>
              <p:nvGrpSpPr>
                <p:cNvPr id="8" name="组合 65"/>
                <p:cNvGrpSpPr/>
                <p:nvPr/>
              </p:nvGrpSpPr>
              <p:grpSpPr>
                <a:xfrm>
                  <a:off x="2866816" y="2504421"/>
                  <a:ext cx="943184" cy="943184"/>
                  <a:chOff x="3173998" y="2528145"/>
                  <a:chExt cx="638355" cy="638355"/>
                </a:xfrm>
              </p:grpSpPr>
              <p:sp>
                <p:nvSpPr>
                  <p:cNvPr id="10" name="矩形 9"/>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矩形 10"/>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279524" y="2633671"/>
                    <a:ext cx="427302" cy="427302"/>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2976621" y="2611817"/>
                  <a:ext cx="723575" cy="809467"/>
                </a:xfrm>
                <a:prstGeom prst="rect">
                  <a:avLst/>
                </a:prstGeom>
              </p:spPr>
              <p:txBody>
                <a:bodyPr wrap="square">
                  <a:spAutoFit/>
                </a:bodyPr>
                <a:lstStyle/>
                <a:p>
                  <a:pPr algn="ctr" fontAlgn="t"/>
                  <a:r>
                    <a:rPr lang="en-US" altLang="zh-CN" sz="3200" b="0" i="0" dirty="0" smtClean="0">
                      <a:solidFill>
                        <a:schemeClr val="bg1"/>
                      </a:solidFill>
                      <a:effectLst/>
                      <a:latin typeface="方正兰亭粗黑简体" panose="02000000000000000000" pitchFamily="2" charset="-122"/>
                      <a:ea typeface="方正兰亭粗黑简体" panose="02000000000000000000" pitchFamily="2" charset="-122"/>
                    </a:rPr>
                    <a:t>5</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7" name="矩形 6"/>
              <p:cNvSpPr/>
              <p:nvPr/>
            </p:nvSpPr>
            <p:spPr>
              <a:xfrm>
                <a:off x="2142975" y="2467033"/>
                <a:ext cx="2206053" cy="461665"/>
              </a:xfrm>
              <a:prstGeom prst="rect">
                <a:avLst/>
              </a:prstGeom>
            </p:spPr>
            <p:txBody>
              <a:bodyPr wrap="none">
                <a:spAutoFit/>
              </a:bodyPr>
              <a:lstStyle/>
              <a:p>
                <a:pPr fontAlgn="t"/>
                <a:r>
                  <a:rPr lang="en-US" altLang="zh-CN"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Rational Rose</a:t>
                </a:r>
                <a:endPar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grpSp>
        <p:cxnSp>
          <p:nvCxnSpPr>
            <p:cNvPr id="5" name="直接连接符 4"/>
            <p:cNvCxnSpPr/>
            <p:nvPr/>
          </p:nvCxnSpPr>
          <p:spPr>
            <a:xfrm>
              <a:off x="1471900" y="442576"/>
              <a:ext cx="0" cy="681375"/>
            </a:xfrm>
            <a:prstGeom prst="lin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sp>
        <p:nvSpPr>
          <p:cNvPr id="13" name="矩形 12"/>
          <p:cNvSpPr/>
          <p:nvPr/>
        </p:nvSpPr>
        <p:spPr>
          <a:xfrm>
            <a:off x="1546355" y="683582"/>
            <a:ext cx="2206053" cy="369332"/>
          </a:xfrm>
          <a:prstGeom prst="rect">
            <a:avLst/>
          </a:prstGeom>
        </p:spPr>
        <p:txBody>
          <a:bodyPr wrap="square">
            <a:spAutoFit/>
          </a:bodyPr>
          <a:lstStyle/>
          <a:p>
            <a:pPr fontAlgn="t"/>
            <a:r>
              <a:rPr lang="zh-CN" altLang="en-US" b="1" dirty="0" smtClean="0">
                <a:solidFill>
                  <a:schemeClr val="bg2">
                    <a:lumMod val="10000"/>
                  </a:schemeClr>
                </a:solidFill>
                <a:latin typeface="方正兰亭粗黑简体" panose="02000000000000000000" pitchFamily="2" charset="-122"/>
                <a:ea typeface="方正兰亭粗黑简体" panose="02000000000000000000" pitchFamily="2" charset="-122"/>
              </a:rPr>
              <a:t>反向工程</a:t>
            </a:r>
            <a:endParaRPr lang="en-US" altLang="zh-CN"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
        <p:nvSpPr>
          <p:cNvPr id="14" name="TextBox 13"/>
          <p:cNvSpPr txBox="1"/>
          <p:nvPr/>
        </p:nvSpPr>
        <p:spPr>
          <a:xfrm>
            <a:off x="1714500" y="2266950"/>
            <a:ext cx="7896225" cy="369332"/>
          </a:xfrm>
          <a:prstGeom prst="rect">
            <a:avLst/>
          </a:prstGeom>
          <a:noFill/>
        </p:spPr>
        <p:txBody>
          <a:bodyPr wrap="square" rtlCol="0">
            <a:spAutoFit/>
          </a:bodyPr>
          <a:lstStyle/>
          <a:p>
            <a:endParaRPr lang="zh-CN" altLang="en-US" dirty="0"/>
          </a:p>
        </p:txBody>
      </p:sp>
      <p:sp>
        <p:nvSpPr>
          <p:cNvPr id="15" name="TextBox 14"/>
          <p:cNvSpPr txBox="1"/>
          <p:nvPr/>
        </p:nvSpPr>
        <p:spPr>
          <a:xfrm>
            <a:off x="666750" y="2314575"/>
            <a:ext cx="9191625" cy="646331"/>
          </a:xfrm>
          <a:prstGeom prst="rect">
            <a:avLst/>
          </a:prstGeom>
          <a:noFill/>
        </p:spPr>
        <p:txBody>
          <a:bodyPr wrap="square" rtlCol="0">
            <a:spAutoFit/>
          </a:bodyPr>
          <a:lstStyle/>
          <a:p>
            <a:r>
              <a:rPr lang="en-US" altLang="zh-CN" dirty="0" smtClean="0"/>
              <a:t>1.</a:t>
            </a:r>
            <a:r>
              <a:rPr lang="zh-CN" altLang="en-US" dirty="0" smtClean="0"/>
              <a:t>点击</a:t>
            </a:r>
            <a:r>
              <a:rPr lang="en-US" altLang="zh-CN" dirty="0" smtClean="0"/>
              <a:t>Tools-&gt; Java/J2ee-&gt; Reverse   Engineer</a:t>
            </a:r>
            <a:r>
              <a:rPr lang="zh-CN" altLang="en-US" dirty="0" smtClean="0"/>
              <a:t>，调出</a:t>
            </a:r>
            <a:r>
              <a:rPr lang="en-US" altLang="zh-CN" dirty="0" smtClean="0"/>
              <a:t>Java   Reverse   Engineer</a:t>
            </a:r>
            <a:r>
              <a:rPr lang="zh-CN" altLang="en-US" dirty="0" smtClean="0"/>
              <a:t>对话框</a:t>
            </a:r>
            <a:endParaRPr lang="en-US" altLang="zh-CN" dirty="0" smtClean="0"/>
          </a:p>
          <a:p>
            <a:r>
              <a:rPr lang="en-US" altLang="zh-CN" dirty="0" smtClean="0"/>
              <a:t>2.</a:t>
            </a:r>
            <a:r>
              <a:rPr lang="zh-CN" altLang="en-US" dirty="0" smtClean="0"/>
              <a:t>加要进行逆向工程的</a:t>
            </a:r>
            <a:r>
              <a:rPr lang="en-US" altLang="zh-CN" dirty="0" smtClean="0"/>
              <a:t>Java</a:t>
            </a:r>
            <a:r>
              <a:rPr lang="zh-CN" altLang="en-US" dirty="0" smtClean="0"/>
              <a:t>文件，并选中，然后点击</a:t>
            </a:r>
            <a:r>
              <a:rPr lang="en-US" altLang="zh-CN" dirty="0" smtClean="0"/>
              <a:t>Reverse</a:t>
            </a:r>
            <a:r>
              <a:rPr lang="zh-CN" altLang="en-US" dirty="0" smtClean="0"/>
              <a:t>按钮即可</a:t>
            </a:r>
            <a:endParaRPr lang="zh-CN" altLang="en-US" dirty="0"/>
          </a:p>
        </p:txBody>
      </p:sp>
      <p:pic>
        <p:nvPicPr>
          <p:cNvPr id="1026" name="Picture 2"/>
          <p:cNvPicPr>
            <a:picLocks noChangeAspect="1" noChangeArrowheads="1"/>
          </p:cNvPicPr>
          <p:nvPr/>
        </p:nvPicPr>
        <p:blipFill>
          <a:blip r:embed="rId1"/>
          <a:srcRect/>
          <a:stretch>
            <a:fillRect/>
          </a:stretch>
        </p:blipFill>
        <p:spPr bwMode="auto">
          <a:xfrm>
            <a:off x="2295524" y="2952749"/>
            <a:ext cx="4581525" cy="3571875"/>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8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95325" y="329180"/>
            <a:ext cx="3020093" cy="738892"/>
            <a:chOff x="695325" y="386330"/>
            <a:chExt cx="3020093" cy="738892"/>
          </a:xfrm>
        </p:grpSpPr>
        <p:grpSp>
          <p:nvGrpSpPr>
            <p:cNvPr id="3" name="组合 2"/>
            <p:cNvGrpSpPr/>
            <p:nvPr/>
          </p:nvGrpSpPr>
          <p:grpSpPr>
            <a:xfrm>
              <a:off x="695325" y="386330"/>
              <a:ext cx="3020093" cy="738892"/>
              <a:chOff x="1328935" y="2467033"/>
              <a:chExt cx="3020093" cy="738892"/>
            </a:xfrm>
          </p:grpSpPr>
          <p:grpSp>
            <p:nvGrpSpPr>
              <p:cNvPr id="4" name="组合 5"/>
              <p:cNvGrpSpPr/>
              <p:nvPr/>
            </p:nvGrpSpPr>
            <p:grpSpPr>
              <a:xfrm>
                <a:off x="1328935" y="2524550"/>
                <a:ext cx="681375" cy="681375"/>
                <a:chOff x="2866816" y="2504421"/>
                <a:chExt cx="943184" cy="943184"/>
              </a:xfrm>
            </p:grpSpPr>
            <p:grpSp>
              <p:nvGrpSpPr>
                <p:cNvPr id="6" name="组合 7"/>
                <p:cNvGrpSpPr/>
                <p:nvPr/>
              </p:nvGrpSpPr>
              <p:grpSpPr>
                <a:xfrm>
                  <a:off x="2866816" y="2504421"/>
                  <a:ext cx="943184" cy="943184"/>
                  <a:chOff x="3173998" y="2528145"/>
                  <a:chExt cx="638355" cy="638355"/>
                </a:xfrm>
              </p:grpSpPr>
              <p:sp>
                <p:nvSpPr>
                  <p:cNvPr id="10" name="矩形 9"/>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矩形 10"/>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279524" y="2633671"/>
                    <a:ext cx="427302" cy="427302"/>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2976621" y="2611817"/>
                  <a:ext cx="723575" cy="809467"/>
                </a:xfrm>
                <a:prstGeom prst="rect">
                  <a:avLst/>
                </a:prstGeom>
              </p:spPr>
              <p:txBody>
                <a:bodyPr wrap="square">
                  <a:spAutoFit/>
                </a:bodyPr>
                <a:lstStyle/>
                <a:p>
                  <a:pPr algn="ctr" fontAlgn="t"/>
                  <a:r>
                    <a:rPr lang="en-US" altLang="zh-CN" sz="3200" dirty="0">
                      <a:solidFill>
                        <a:schemeClr val="bg1"/>
                      </a:solidFill>
                      <a:latin typeface="方正兰亭粗黑简体" panose="02000000000000000000" pitchFamily="2" charset="-122"/>
                      <a:ea typeface="方正兰亭粗黑简体" panose="02000000000000000000" pitchFamily="2" charset="-122"/>
                    </a:rPr>
                    <a:t>5</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7" name="矩形 6"/>
              <p:cNvSpPr/>
              <p:nvPr/>
            </p:nvSpPr>
            <p:spPr>
              <a:xfrm>
                <a:off x="2142975" y="2467033"/>
                <a:ext cx="2206053" cy="461665"/>
              </a:xfrm>
              <a:prstGeom prst="rect">
                <a:avLst/>
              </a:prstGeom>
            </p:spPr>
            <p:txBody>
              <a:bodyPr wrap="none">
                <a:spAutoFit/>
              </a:bodyPr>
              <a:lstStyle/>
              <a:p>
                <a:pPr fontAlgn="t"/>
                <a:r>
                  <a:rPr lang="en-US" altLang="zh-CN"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Rational Rose</a:t>
                </a:r>
                <a:endPar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grpSp>
        <p:cxnSp>
          <p:nvCxnSpPr>
            <p:cNvPr id="5" name="直接连接符 4"/>
            <p:cNvCxnSpPr/>
            <p:nvPr/>
          </p:nvCxnSpPr>
          <p:spPr>
            <a:xfrm>
              <a:off x="1471900" y="442576"/>
              <a:ext cx="0" cy="681375"/>
            </a:xfrm>
            <a:prstGeom prst="lin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grpSp>
        <p:nvGrpSpPr>
          <p:cNvPr id="8" name="组合 18"/>
          <p:cNvGrpSpPr/>
          <p:nvPr/>
        </p:nvGrpSpPr>
        <p:grpSpPr>
          <a:xfrm>
            <a:off x="695325" y="1823409"/>
            <a:ext cx="4429125" cy="1000664"/>
            <a:chOff x="712578" y="1880559"/>
            <a:chExt cx="4429125" cy="1000664"/>
          </a:xfrm>
        </p:grpSpPr>
        <p:sp>
          <p:nvSpPr>
            <p:cNvPr id="13" name="矩形 12"/>
            <p:cNvSpPr/>
            <p:nvPr/>
          </p:nvSpPr>
          <p:spPr>
            <a:xfrm>
              <a:off x="712578" y="1880559"/>
              <a:ext cx="4429125" cy="100066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996740" y="2104846"/>
              <a:ext cx="3860800" cy="552091"/>
            </a:xfrm>
            <a:prstGeom prst="rect">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p:cNvSpPr/>
          <p:nvPr/>
        </p:nvSpPr>
        <p:spPr>
          <a:xfrm>
            <a:off x="2558177" y="2075151"/>
            <a:ext cx="495649" cy="461665"/>
          </a:xfrm>
          <a:prstGeom prst="rect">
            <a:avLst/>
          </a:prstGeom>
        </p:spPr>
        <p:txBody>
          <a:bodyPr wrap="none">
            <a:spAutoFit/>
          </a:bodyPr>
          <a:lstStyle/>
          <a:p>
            <a:pPr fontAlgn="t"/>
            <a:r>
              <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rPr>
              <a:t>01</a:t>
            </a:r>
            <a:endPar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
        <p:nvSpPr>
          <p:cNvPr id="22" name="矩形 21"/>
          <p:cNvSpPr/>
          <p:nvPr/>
        </p:nvSpPr>
        <p:spPr>
          <a:xfrm>
            <a:off x="6275597" y="1877133"/>
            <a:ext cx="5335588" cy="652486"/>
          </a:xfrm>
          <a:prstGeom prst="rect">
            <a:avLst/>
          </a:prstGeom>
        </p:spPr>
        <p:txBody>
          <a:bodyPr wrap="square">
            <a:spAutoFit/>
          </a:bodyPr>
          <a:lstStyle/>
          <a:p>
            <a:pPr algn="just">
              <a:lnSpc>
                <a:spcPct val="130000"/>
              </a:lnSpc>
            </a:pP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Rose </a:t>
            </a:r>
            <a:r>
              <a:rPr lang="en-US" altLang="zh-CN" sz="1400" dirty="0" err="1" smtClean="0">
                <a:solidFill>
                  <a:schemeClr val="bg2">
                    <a:lumMod val="10000"/>
                  </a:schemeClr>
                </a:solidFill>
                <a:latin typeface="微软雅黑" panose="020B0503020204020204" pitchFamily="34" charset="-122"/>
                <a:ea typeface="微软雅黑" panose="020B0503020204020204" pitchFamily="34" charset="-122"/>
              </a:rPr>
              <a:t>Enterpise</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：支持</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C++</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Java</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a:t>
            </a:r>
            <a:r>
              <a:rPr lang="en-US" altLang="zh-CN" sz="1400" dirty="0" err="1" smtClean="0">
                <a:solidFill>
                  <a:schemeClr val="bg2">
                    <a:lumMod val="10000"/>
                  </a:schemeClr>
                </a:solidFill>
                <a:latin typeface="微软雅黑" panose="020B0503020204020204" pitchFamily="34" charset="-122"/>
                <a:ea typeface="微软雅黑" panose="020B0503020204020204" pitchFamily="34" charset="-122"/>
              </a:rPr>
              <a:t>VisualBasic</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和</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Oracle</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生成代码，支持逆向项目</a:t>
            </a:r>
            <a:endParaRPr lang="zh-CN" altLang="en-US" sz="14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23" name="等腰三角形 22"/>
          <p:cNvSpPr/>
          <p:nvPr/>
        </p:nvSpPr>
        <p:spPr>
          <a:xfrm rot="5400000">
            <a:off x="5549179" y="2195443"/>
            <a:ext cx="297648" cy="256593"/>
          </a:xfrm>
          <a:prstGeom prst="triangl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121984" y="1823409"/>
            <a:ext cx="62542" cy="100066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45"/>
          <p:cNvGrpSpPr/>
          <p:nvPr/>
        </p:nvGrpSpPr>
        <p:grpSpPr>
          <a:xfrm>
            <a:off x="695325" y="5157159"/>
            <a:ext cx="4429125" cy="1000664"/>
            <a:chOff x="712578" y="1880559"/>
            <a:chExt cx="4429125" cy="1000664"/>
          </a:xfrm>
        </p:grpSpPr>
        <p:sp>
          <p:nvSpPr>
            <p:cNvPr id="51" name="矩形 50"/>
            <p:cNvSpPr/>
            <p:nvPr/>
          </p:nvSpPr>
          <p:spPr>
            <a:xfrm>
              <a:off x="712578" y="1880559"/>
              <a:ext cx="4429125" cy="100066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996740" y="2104846"/>
              <a:ext cx="3860800" cy="552091"/>
            </a:xfrm>
            <a:prstGeom prst="rect">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矩形 47"/>
          <p:cNvSpPr/>
          <p:nvPr/>
        </p:nvSpPr>
        <p:spPr>
          <a:xfrm>
            <a:off x="2546709" y="5453290"/>
            <a:ext cx="495649" cy="461665"/>
          </a:xfrm>
          <a:prstGeom prst="rect">
            <a:avLst/>
          </a:prstGeom>
        </p:spPr>
        <p:txBody>
          <a:bodyPr wrap="none">
            <a:spAutoFit/>
          </a:bodyPr>
          <a:lstStyle/>
          <a:p>
            <a:pPr fontAlgn="t"/>
            <a:r>
              <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rPr>
              <a:t>03</a:t>
            </a:r>
            <a:endPar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
        <p:nvSpPr>
          <p:cNvPr id="49" name="矩形 48"/>
          <p:cNvSpPr/>
          <p:nvPr/>
        </p:nvSpPr>
        <p:spPr>
          <a:xfrm>
            <a:off x="6275597" y="5210883"/>
            <a:ext cx="5335588" cy="652486"/>
          </a:xfrm>
          <a:prstGeom prst="rect">
            <a:avLst/>
          </a:prstGeom>
        </p:spPr>
        <p:txBody>
          <a:bodyPr wrap="square">
            <a:spAutoFit/>
          </a:bodyPr>
          <a:lstStyle/>
          <a:p>
            <a:pPr algn="just">
              <a:lnSpc>
                <a:spcPct val="130000"/>
              </a:lnSpc>
            </a:pP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Rose Modeler</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：可以对系统生成模型，但不支持逆向项目，也不支持由模型转出代码。</a:t>
            </a:r>
            <a:endParaRPr lang="zh-CN" altLang="en-US" sz="14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50" name="等腰三角形 49"/>
          <p:cNvSpPr/>
          <p:nvPr/>
        </p:nvSpPr>
        <p:spPr>
          <a:xfrm rot="5400000">
            <a:off x="5549179" y="5529193"/>
            <a:ext cx="297648" cy="256593"/>
          </a:xfrm>
          <a:prstGeom prst="triangl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6121984" y="5157159"/>
            <a:ext cx="62542" cy="100066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55"/>
          <p:cNvGrpSpPr/>
          <p:nvPr/>
        </p:nvGrpSpPr>
        <p:grpSpPr>
          <a:xfrm flipH="1">
            <a:off x="7182060" y="3490284"/>
            <a:ext cx="4429125" cy="1000664"/>
            <a:chOff x="712578" y="1880559"/>
            <a:chExt cx="4429125" cy="1000664"/>
          </a:xfrm>
        </p:grpSpPr>
        <p:sp>
          <p:nvSpPr>
            <p:cNvPr id="61" name="矩形 60"/>
            <p:cNvSpPr/>
            <p:nvPr/>
          </p:nvSpPr>
          <p:spPr>
            <a:xfrm>
              <a:off x="712578" y="1880559"/>
              <a:ext cx="4429125" cy="100066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996740" y="2104846"/>
              <a:ext cx="3860800" cy="552091"/>
            </a:xfrm>
            <a:prstGeom prst="rect">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8" name="矩形 57"/>
          <p:cNvSpPr/>
          <p:nvPr/>
        </p:nvSpPr>
        <p:spPr>
          <a:xfrm flipH="1">
            <a:off x="9199167" y="3750904"/>
            <a:ext cx="492443" cy="461665"/>
          </a:xfrm>
          <a:prstGeom prst="rect">
            <a:avLst/>
          </a:prstGeom>
        </p:spPr>
        <p:txBody>
          <a:bodyPr wrap="none">
            <a:spAutoFit/>
          </a:bodyPr>
          <a:lstStyle/>
          <a:p>
            <a:pPr algn="ctr" fontAlgn="t"/>
            <a:r>
              <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rPr>
              <a:t>02</a:t>
            </a:r>
            <a:endPar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
        <p:nvSpPr>
          <p:cNvPr id="59" name="矩形 58"/>
          <p:cNvSpPr/>
          <p:nvPr/>
        </p:nvSpPr>
        <p:spPr>
          <a:xfrm flipH="1">
            <a:off x="961654" y="3810339"/>
            <a:ext cx="5335588" cy="345094"/>
          </a:xfrm>
          <a:prstGeom prst="rect">
            <a:avLst/>
          </a:prstGeom>
        </p:spPr>
        <p:txBody>
          <a:bodyPr wrap="square">
            <a:spAutoFit/>
          </a:bodyPr>
          <a:lstStyle/>
          <a:p>
            <a:pPr algn="just">
              <a:lnSpc>
                <a:spcPct val="130000"/>
              </a:lnSpc>
            </a:pP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Rose Professional</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系列：可以用一种语言生成代码</a:t>
            </a:r>
            <a:endParaRPr lang="zh-CN" altLang="en-US" sz="14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60" name="等腰三角形 59"/>
          <p:cNvSpPr/>
          <p:nvPr/>
        </p:nvSpPr>
        <p:spPr>
          <a:xfrm rot="16200000" flipH="1">
            <a:off x="6459683" y="3862318"/>
            <a:ext cx="297648" cy="256593"/>
          </a:xfrm>
          <a:prstGeom prst="triangl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flipH="1">
            <a:off x="6121984" y="3490284"/>
            <a:ext cx="62542" cy="100066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1546355" y="683582"/>
            <a:ext cx="2206053" cy="369332"/>
          </a:xfrm>
          <a:prstGeom prst="rect">
            <a:avLst/>
          </a:prstGeom>
        </p:spPr>
        <p:txBody>
          <a:bodyPr wrap="square">
            <a:spAutoFit/>
          </a:bodyPr>
          <a:lstStyle/>
          <a:p>
            <a:pPr fontAlgn="t"/>
            <a:r>
              <a:rPr lang="zh-CN" altLang="en-US" b="1" dirty="0" smtClean="0">
                <a:solidFill>
                  <a:schemeClr val="bg2">
                    <a:lumMod val="10000"/>
                  </a:schemeClr>
                </a:solidFill>
                <a:latin typeface="方正兰亭粗黑简体" panose="02000000000000000000" pitchFamily="2" charset="-122"/>
                <a:ea typeface="方正兰亭粗黑简体" panose="02000000000000000000" pitchFamily="2" charset="-122"/>
              </a:rPr>
              <a:t>多个版本</a:t>
            </a:r>
            <a:endParaRPr lang="en-US" altLang="zh-CN"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grpId="0" nodeType="withEffect">
                                  <p:stCondLst>
                                    <p:cond delay="80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120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childTnLst>
                                </p:cTn>
                              </p:par>
                              <p:par>
                                <p:cTn id="14" presetID="22" presetClass="entr" presetSubtype="8" fill="hold" nodeType="withEffect">
                                  <p:stCondLst>
                                    <p:cond delay="1600"/>
                                  </p:stCondLst>
                                  <p:childTnLst>
                                    <p:set>
                                      <p:cBhvr>
                                        <p:cTn id="15" dur="1" fill="hold">
                                          <p:stCondLst>
                                            <p:cond delay="0"/>
                                          </p:stCondLst>
                                        </p:cTn>
                                        <p:tgtEl>
                                          <p:spTgt spid="22">
                                            <p:txEl>
                                              <p:pRg st="0" end="0"/>
                                            </p:txEl>
                                          </p:spTgt>
                                        </p:tgtEl>
                                        <p:attrNameLst>
                                          <p:attrName>style.visibility</p:attrName>
                                        </p:attrNameLst>
                                      </p:cBhvr>
                                      <p:to>
                                        <p:strVal val="visible"/>
                                      </p:to>
                                    </p:set>
                                    <p:animEffect transition="in" filter="wipe(left)">
                                      <p:cBhvr>
                                        <p:cTn id="16" dur="500"/>
                                        <p:tgtEl>
                                          <p:spTgt spid="22">
                                            <p:txEl>
                                              <p:pRg st="0" end="0"/>
                                            </p:txEl>
                                          </p:spTgt>
                                        </p:tgtEl>
                                      </p:cBhvr>
                                    </p:animEffect>
                                  </p:childTnLst>
                                </p:cTn>
                              </p:par>
                              <p:par>
                                <p:cTn id="17" presetID="22" presetClass="entr" presetSubtype="2" fill="hold" nodeType="withEffect">
                                  <p:stCondLst>
                                    <p:cond delay="2000"/>
                                  </p:stCondLst>
                                  <p:childTnLst>
                                    <p:set>
                                      <p:cBhvr>
                                        <p:cTn id="18" dur="1" fill="hold">
                                          <p:stCondLst>
                                            <p:cond delay="0"/>
                                          </p:stCondLst>
                                        </p:cTn>
                                        <p:tgtEl>
                                          <p:spTgt spid="15"/>
                                        </p:tgtEl>
                                        <p:attrNameLst>
                                          <p:attrName>style.visibility</p:attrName>
                                        </p:attrNameLst>
                                      </p:cBhvr>
                                      <p:to>
                                        <p:strVal val="visible"/>
                                      </p:to>
                                    </p:set>
                                    <p:animEffect transition="in" filter="wipe(right)">
                                      <p:cBhvr>
                                        <p:cTn id="19" dur="500"/>
                                        <p:tgtEl>
                                          <p:spTgt spid="15"/>
                                        </p:tgtEl>
                                      </p:cBhvr>
                                    </p:animEffect>
                                  </p:childTnLst>
                                </p:cTn>
                              </p:par>
                              <p:par>
                                <p:cTn id="20" presetID="10" presetClass="entr" presetSubtype="0" fill="hold" grpId="0" nodeType="withEffect">
                                  <p:stCondLst>
                                    <p:cond delay="280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par>
                                <p:cTn id="23" presetID="10" presetClass="entr" presetSubtype="0" fill="hold" grpId="0" nodeType="withEffect">
                                  <p:stCondLst>
                                    <p:cond delay="320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par>
                                <p:cTn id="26" presetID="22" presetClass="entr" presetSubtype="2" fill="hold" nodeType="withEffect">
                                  <p:stCondLst>
                                    <p:cond delay="3600"/>
                                  </p:stCondLst>
                                  <p:childTnLst>
                                    <p:set>
                                      <p:cBhvr>
                                        <p:cTn id="27" dur="1" fill="hold">
                                          <p:stCondLst>
                                            <p:cond delay="0"/>
                                          </p:stCondLst>
                                        </p:cTn>
                                        <p:tgtEl>
                                          <p:spTgt spid="59">
                                            <p:txEl>
                                              <p:pRg st="0" end="0"/>
                                            </p:txEl>
                                          </p:spTgt>
                                        </p:tgtEl>
                                        <p:attrNameLst>
                                          <p:attrName>style.visibility</p:attrName>
                                        </p:attrNameLst>
                                      </p:cBhvr>
                                      <p:to>
                                        <p:strVal val="visible"/>
                                      </p:to>
                                    </p:set>
                                    <p:animEffect transition="in" filter="wipe(right)">
                                      <p:cBhvr>
                                        <p:cTn id="28" dur="500"/>
                                        <p:tgtEl>
                                          <p:spTgt spid="59">
                                            <p:txEl>
                                              <p:pRg st="0" end="0"/>
                                            </p:txEl>
                                          </p:spTgt>
                                        </p:tgtEl>
                                      </p:cBhvr>
                                    </p:animEffect>
                                  </p:childTnLst>
                                </p:cTn>
                              </p:par>
                              <p:par>
                                <p:cTn id="29" presetID="22" presetClass="entr" presetSubtype="8" fill="hold" nodeType="withEffect">
                                  <p:stCondLst>
                                    <p:cond delay="400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500"/>
                                        <p:tgtEl>
                                          <p:spTgt spid="14"/>
                                        </p:tgtEl>
                                      </p:cBhvr>
                                    </p:animEffect>
                                  </p:childTnLst>
                                </p:cTn>
                              </p:par>
                              <p:par>
                                <p:cTn id="32" presetID="10" presetClass="entr" presetSubtype="0" fill="hold" grpId="0" nodeType="withEffect">
                                  <p:stCondLst>
                                    <p:cond delay="480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par>
                                <p:cTn id="35" presetID="10" presetClass="entr" presetSubtype="0" fill="hold" grpId="0" nodeType="withEffect">
                                  <p:stCondLst>
                                    <p:cond delay="520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par>
                                <p:cTn id="38" presetID="22" presetClass="entr" presetSubtype="8" fill="hold" nodeType="withEffect">
                                  <p:stCondLst>
                                    <p:cond delay="5600"/>
                                  </p:stCondLst>
                                  <p:childTnLst>
                                    <p:set>
                                      <p:cBhvr>
                                        <p:cTn id="39" dur="1" fill="hold">
                                          <p:stCondLst>
                                            <p:cond delay="0"/>
                                          </p:stCondLst>
                                        </p:cTn>
                                        <p:tgtEl>
                                          <p:spTgt spid="49">
                                            <p:txEl>
                                              <p:pRg st="0" end="0"/>
                                            </p:txEl>
                                          </p:spTgt>
                                        </p:tgtEl>
                                        <p:attrNameLst>
                                          <p:attrName>style.visibility</p:attrName>
                                        </p:attrNameLst>
                                      </p:cBhvr>
                                      <p:to>
                                        <p:strVal val="visible"/>
                                      </p:to>
                                    </p:set>
                                    <p:animEffect transition="in" filter="wipe(left)">
                                      <p:cBhvr>
                                        <p:cTn id="40" dur="500"/>
                                        <p:tgtEl>
                                          <p:spTgt spid="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1" grpId="0" animBg="1"/>
      <p:bldP spid="50" grpId="0" animBg="1"/>
      <p:bldP spid="45" grpId="0" animBg="1"/>
      <p:bldP spid="60" grpId="0" animBg="1"/>
      <p:bldP spid="5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2296900"/>
            <a:ext cx="12192001" cy="189757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6670456" y="1567264"/>
            <a:ext cx="3356847" cy="3356847"/>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700000">
            <a:off x="6932279" y="1829087"/>
            <a:ext cx="2833201" cy="2833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2700000">
            <a:off x="7130013" y="2026821"/>
            <a:ext cx="2437733" cy="2437733"/>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39119" y="1922248"/>
            <a:ext cx="1481496" cy="2646878"/>
          </a:xfrm>
          <a:prstGeom prst="rect">
            <a:avLst/>
          </a:prstGeom>
          <a:noFill/>
        </p:spPr>
        <p:txBody>
          <a:bodyPr wrap="none" rtlCol="0">
            <a:spAutoFit/>
          </a:bodyPr>
          <a:lstStyle/>
          <a:p>
            <a:r>
              <a:rPr lang="en-US" altLang="zh-CN" sz="16600" dirty="0">
                <a:solidFill>
                  <a:schemeClr val="bg1"/>
                </a:solidFill>
                <a:latin typeface="方正兰亭粗黑简体" panose="02000000000000000000" pitchFamily="2" charset="-122"/>
                <a:ea typeface="方正兰亭粗黑简体" panose="02000000000000000000" pitchFamily="2" charset="-122"/>
              </a:rPr>
              <a:t>1</a:t>
            </a:r>
            <a:endParaRPr lang="zh-CN" altLang="en-US" sz="16600" dirty="0">
              <a:solidFill>
                <a:schemeClr val="bg1"/>
              </a:solidFill>
              <a:latin typeface="方正兰亭粗黑简体" panose="02000000000000000000" pitchFamily="2" charset="-122"/>
              <a:ea typeface="方正兰亭粗黑简体" panose="02000000000000000000" pitchFamily="2" charset="-122"/>
            </a:endParaRPr>
          </a:p>
        </p:txBody>
      </p:sp>
      <p:sp>
        <p:nvSpPr>
          <p:cNvPr id="13" name="矩形 12"/>
          <p:cNvSpPr/>
          <p:nvPr/>
        </p:nvSpPr>
        <p:spPr>
          <a:xfrm>
            <a:off x="1652166" y="2469665"/>
            <a:ext cx="4394950" cy="615930"/>
          </a:xfrm>
          <a:prstGeom prst="rect">
            <a:avLst/>
          </a:prstGeom>
          <a:solidFill>
            <a:schemeClr val="bg1"/>
          </a:solidFill>
          <a:ln>
            <a:noFill/>
          </a:ln>
          <a:effectLst>
            <a:innerShdw blurRad="76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678734" y="2380005"/>
            <a:ext cx="4341814" cy="584775"/>
          </a:xfrm>
          <a:prstGeom prst="rect">
            <a:avLst/>
          </a:prstGeom>
        </p:spPr>
        <p:txBody>
          <a:bodyPr wrap="square">
            <a:spAutoFit/>
          </a:bodyPr>
          <a:lstStyle/>
          <a:p>
            <a:pPr algn="dist" fontAlgn="t"/>
            <a:r>
              <a:rPr lang="en-US" altLang="zh-CN" sz="3200" b="1" dirty="0">
                <a:solidFill>
                  <a:schemeClr val="bg2">
                    <a:lumMod val="10000"/>
                  </a:schemeClr>
                </a:solidFill>
                <a:latin typeface="方正兰亭粗黑简体" panose="02000000000000000000" pitchFamily="2" charset="-122"/>
                <a:ea typeface="方正兰亭粗黑简体" panose="02000000000000000000" pitchFamily="2" charset="-122"/>
              </a:rPr>
              <a:t>Rational </a:t>
            </a:r>
            <a:r>
              <a:rPr lang="en-US" altLang="zh-CN" sz="3200" b="1" dirty="0" smtClean="0">
                <a:solidFill>
                  <a:schemeClr val="bg2">
                    <a:lumMod val="10000"/>
                  </a:schemeClr>
                </a:solidFill>
                <a:latin typeface="方正兰亭粗黑简体" panose="02000000000000000000" pitchFamily="2" charset="-122"/>
                <a:ea typeface="方正兰亭粗黑简体" panose="02000000000000000000" pitchFamily="2" charset="-122"/>
              </a:rPr>
              <a:t>Rose</a:t>
            </a:r>
            <a:r>
              <a:rPr lang="zh-CN" altLang="en-US" sz="3200" b="1" dirty="0" smtClean="0">
                <a:solidFill>
                  <a:schemeClr val="bg2">
                    <a:lumMod val="10000"/>
                  </a:schemeClr>
                </a:solidFill>
                <a:latin typeface="方正兰亭粗黑简体" panose="02000000000000000000" pitchFamily="2" charset="-122"/>
                <a:ea typeface="方正兰亭粗黑简体" panose="02000000000000000000" pitchFamily="2" charset="-122"/>
              </a:rPr>
              <a:t>的简介</a:t>
            </a:r>
            <a:endParaRPr lang="en-US" altLang="zh-CN" sz="32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par>
                                <p:cTn id="8" presetID="37" presetClass="entr" presetSubtype="0" fill="hold" grpId="1" nodeType="withEffect">
                                  <p:stCondLst>
                                    <p:cond delay="4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anim calcmode="lin" valueType="num">
                                      <p:cBhvr>
                                        <p:cTn id="11" dur="1000" fill="hold"/>
                                        <p:tgtEl>
                                          <p:spTgt spid="5"/>
                                        </p:tgtEl>
                                        <p:attrNameLst>
                                          <p:attrName>ppt_x</p:attrName>
                                        </p:attrNameLst>
                                      </p:cBhvr>
                                      <p:tavLst>
                                        <p:tav tm="0">
                                          <p:val>
                                            <p:strVal val="#ppt_x"/>
                                          </p:val>
                                        </p:tav>
                                        <p:tav tm="100000">
                                          <p:val>
                                            <p:strVal val="#ppt_x"/>
                                          </p:val>
                                        </p:tav>
                                      </p:tavLst>
                                    </p:anim>
                                    <p:anim calcmode="lin" valueType="num">
                                      <p:cBhvr>
                                        <p:cTn id="12" dur="900" decel="100000" fill="hold"/>
                                        <p:tgtEl>
                                          <p:spTgt spid="5"/>
                                        </p:tgtEl>
                                        <p:attrNameLst>
                                          <p:attrName>ppt_y</p:attrName>
                                        </p:attrNameLst>
                                      </p:cBhvr>
                                      <p:tavLst>
                                        <p:tav tm="0">
                                          <p:val>
                                            <p:strVal val="#ppt_y+1"/>
                                          </p:val>
                                        </p:tav>
                                        <p:tav tm="100000">
                                          <p:val>
                                            <p:strVal val="#ppt_y-.03"/>
                                          </p:val>
                                        </p:tav>
                                      </p:tavLst>
                                    </p:anim>
                                    <p:anim calcmode="lin" valueType="num">
                                      <p:cBhvr>
                                        <p:cTn id="13"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14" presetID="49" presetClass="entr" presetSubtype="0" decel="100000" fill="hold" grpId="0" nodeType="withEffect">
                                  <p:stCondLst>
                                    <p:cond delay="130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 calcmode="lin" valueType="num">
                                      <p:cBhvr>
                                        <p:cTn id="18" dur="500" fill="hold"/>
                                        <p:tgtEl>
                                          <p:spTgt spid="6"/>
                                        </p:tgtEl>
                                        <p:attrNameLst>
                                          <p:attrName>style.rotation</p:attrName>
                                        </p:attrNameLst>
                                      </p:cBhvr>
                                      <p:tavLst>
                                        <p:tav tm="0">
                                          <p:val>
                                            <p:fltVal val="360"/>
                                          </p:val>
                                        </p:tav>
                                        <p:tav tm="100000">
                                          <p:val>
                                            <p:fltVal val="0"/>
                                          </p:val>
                                        </p:tav>
                                      </p:tavLst>
                                    </p:anim>
                                    <p:animEffect transition="in" filter="fade">
                                      <p:cBhvr>
                                        <p:cTn id="19" dur="500"/>
                                        <p:tgtEl>
                                          <p:spTgt spid="6"/>
                                        </p:tgtEl>
                                      </p:cBhvr>
                                    </p:animEffect>
                                  </p:childTnLst>
                                </p:cTn>
                              </p:par>
                              <p:par>
                                <p:cTn id="20" presetID="49" presetClass="entr" presetSubtype="0" decel="100000" fill="hold" grpId="0" nodeType="withEffect">
                                  <p:stCondLst>
                                    <p:cond delay="170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 calcmode="lin" valueType="num">
                                      <p:cBhvr>
                                        <p:cTn id="24" dur="500" fill="hold"/>
                                        <p:tgtEl>
                                          <p:spTgt spid="7"/>
                                        </p:tgtEl>
                                        <p:attrNameLst>
                                          <p:attrName>style.rotation</p:attrName>
                                        </p:attrNameLst>
                                      </p:cBhvr>
                                      <p:tavLst>
                                        <p:tav tm="0">
                                          <p:val>
                                            <p:fltVal val="360"/>
                                          </p:val>
                                        </p:tav>
                                        <p:tav tm="100000">
                                          <p:val>
                                            <p:fltVal val="0"/>
                                          </p:val>
                                        </p:tav>
                                      </p:tavLst>
                                    </p:anim>
                                    <p:animEffect transition="in" filter="fade">
                                      <p:cBhvr>
                                        <p:cTn id="25" dur="500"/>
                                        <p:tgtEl>
                                          <p:spTgt spid="7"/>
                                        </p:tgtEl>
                                      </p:cBhvr>
                                    </p:animEffect>
                                  </p:childTnLst>
                                </p:cTn>
                              </p:par>
                              <p:par>
                                <p:cTn id="26" presetID="42" presetClass="entr" presetSubtype="0" fill="hold" grpId="0" nodeType="withEffect">
                                  <p:stCondLst>
                                    <p:cond delay="210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par>
                                <p:cTn id="31" presetID="10" presetClass="entr" presetSubtype="0" fill="hold" grpId="0" nodeType="withEffect">
                                  <p:stCondLst>
                                    <p:cond delay="300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22" presetClass="entr" presetSubtype="2" fill="hold" grpId="0" nodeType="withEffect">
                                  <p:stCondLst>
                                    <p:cond delay="3400"/>
                                  </p:stCondLst>
                                  <p:childTnLst>
                                    <p:set>
                                      <p:cBhvr>
                                        <p:cTn id="35" dur="1" fill="hold">
                                          <p:stCondLst>
                                            <p:cond delay="0"/>
                                          </p:stCondLst>
                                        </p:cTn>
                                        <p:tgtEl>
                                          <p:spTgt spid="11"/>
                                        </p:tgtEl>
                                        <p:attrNameLst>
                                          <p:attrName>style.visibility</p:attrName>
                                        </p:attrNameLst>
                                      </p:cBhvr>
                                      <p:to>
                                        <p:strVal val="visible"/>
                                      </p:to>
                                    </p:set>
                                    <p:animEffect transition="in" filter="wipe(right)">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animBg="1"/>
      <p:bldP spid="6" grpId="0" animBg="1"/>
      <p:bldP spid="7" grpId="0" animBg="1"/>
      <p:bldP spid="3" grpId="0"/>
      <p:bldP spid="13" grpId="0" animBg="1"/>
      <p:bldP spid="1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1463454"/>
            <a:ext cx="12192000" cy="5394546"/>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燕尾形 13"/>
          <p:cNvSpPr/>
          <p:nvPr/>
        </p:nvSpPr>
        <p:spPr>
          <a:xfrm rot="5400000">
            <a:off x="4931345" y="2074653"/>
            <a:ext cx="2324100" cy="2324100"/>
          </a:xfrm>
          <a:prstGeom prst="chevron">
            <a:avLst>
              <a:gd name="adj" fmla="val 319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矩形 15"/>
          <p:cNvSpPr/>
          <p:nvPr/>
        </p:nvSpPr>
        <p:spPr>
          <a:xfrm>
            <a:off x="692719" y="2068813"/>
            <a:ext cx="4238625" cy="157400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552441" y="3028373"/>
            <a:ext cx="1005404" cy="584775"/>
          </a:xfrm>
          <a:prstGeom prst="rect">
            <a:avLst/>
          </a:prstGeom>
        </p:spPr>
        <p:txBody>
          <a:bodyPr wrap="none">
            <a:spAutoFit/>
          </a:bodyPr>
          <a:lstStyle/>
          <a:p>
            <a:pPr algn="ctr" fontAlgn="t"/>
            <a:r>
              <a:rPr lang="zh-CN" altLang="en-US" sz="3200" b="1" dirty="0" smtClean="0">
                <a:solidFill>
                  <a:schemeClr val="bg2">
                    <a:lumMod val="10000"/>
                  </a:schemeClr>
                </a:solidFill>
                <a:latin typeface="方正兰亭粗黑简体" panose="02000000000000000000" pitchFamily="2" charset="-122"/>
                <a:ea typeface="方正兰亭粗黑简体" panose="02000000000000000000" pitchFamily="2" charset="-122"/>
              </a:rPr>
              <a:t>优点</a:t>
            </a:r>
            <a:endParaRPr lang="en-US" altLang="zh-CN" sz="32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
        <p:nvSpPr>
          <p:cNvPr id="18" name="矩形 17"/>
          <p:cNvSpPr/>
          <p:nvPr/>
        </p:nvSpPr>
        <p:spPr>
          <a:xfrm>
            <a:off x="7255445" y="2068813"/>
            <a:ext cx="4238625" cy="157400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Freeform 138"/>
          <p:cNvSpPr>
            <a:spLocks noEditPoints="1"/>
          </p:cNvSpPr>
          <p:nvPr/>
        </p:nvSpPr>
        <p:spPr bwMode="auto">
          <a:xfrm>
            <a:off x="1007456" y="2403920"/>
            <a:ext cx="467057" cy="884490"/>
          </a:xfrm>
          <a:custGeom>
            <a:avLst/>
            <a:gdLst>
              <a:gd name="T0" fmla="*/ 0 w 160"/>
              <a:gd name="T1" fmla="*/ 0 h 303"/>
              <a:gd name="T2" fmla="*/ 0 w 160"/>
              <a:gd name="T3" fmla="*/ 303 h 303"/>
              <a:gd name="T4" fmla="*/ 80 w 160"/>
              <a:gd name="T5" fmla="*/ 234 h 303"/>
              <a:gd name="T6" fmla="*/ 160 w 160"/>
              <a:gd name="T7" fmla="*/ 303 h 303"/>
              <a:gd name="T8" fmla="*/ 160 w 160"/>
              <a:gd name="T9" fmla="*/ 0 h 303"/>
              <a:gd name="T10" fmla="*/ 0 w 160"/>
              <a:gd name="T11" fmla="*/ 0 h 303"/>
              <a:gd name="T12" fmla="*/ 108 w 160"/>
              <a:gd name="T13" fmla="*/ 170 h 303"/>
              <a:gd name="T14" fmla="*/ 80 w 160"/>
              <a:gd name="T15" fmla="*/ 156 h 303"/>
              <a:gd name="T16" fmla="*/ 52 w 160"/>
              <a:gd name="T17" fmla="*/ 170 h 303"/>
              <a:gd name="T18" fmla="*/ 56 w 160"/>
              <a:gd name="T19" fmla="*/ 139 h 303"/>
              <a:gd name="T20" fmla="*/ 33 w 160"/>
              <a:gd name="T21" fmla="*/ 116 h 303"/>
              <a:gd name="T22" fmla="*/ 66 w 160"/>
              <a:gd name="T23" fmla="*/ 111 h 303"/>
              <a:gd name="T24" fmla="*/ 80 w 160"/>
              <a:gd name="T25" fmla="*/ 83 h 303"/>
              <a:gd name="T26" fmla="*/ 94 w 160"/>
              <a:gd name="T27" fmla="*/ 111 h 303"/>
              <a:gd name="T28" fmla="*/ 127 w 160"/>
              <a:gd name="T29" fmla="*/ 116 h 303"/>
              <a:gd name="T30" fmla="*/ 104 w 160"/>
              <a:gd name="T31" fmla="*/ 139 h 303"/>
              <a:gd name="T32" fmla="*/ 108 w 160"/>
              <a:gd name="T33" fmla="*/ 17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303">
                <a:moveTo>
                  <a:pt x="0" y="0"/>
                </a:moveTo>
                <a:lnTo>
                  <a:pt x="0" y="303"/>
                </a:lnTo>
                <a:lnTo>
                  <a:pt x="80" y="234"/>
                </a:lnTo>
                <a:lnTo>
                  <a:pt x="160" y="303"/>
                </a:lnTo>
                <a:lnTo>
                  <a:pt x="160" y="0"/>
                </a:lnTo>
                <a:lnTo>
                  <a:pt x="0" y="0"/>
                </a:lnTo>
                <a:close/>
                <a:moveTo>
                  <a:pt x="108" y="170"/>
                </a:moveTo>
                <a:lnTo>
                  <a:pt x="80" y="156"/>
                </a:lnTo>
                <a:lnTo>
                  <a:pt x="52" y="170"/>
                </a:lnTo>
                <a:lnTo>
                  <a:pt x="56" y="139"/>
                </a:lnTo>
                <a:lnTo>
                  <a:pt x="33" y="116"/>
                </a:lnTo>
                <a:lnTo>
                  <a:pt x="66" y="111"/>
                </a:lnTo>
                <a:lnTo>
                  <a:pt x="80" y="83"/>
                </a:lnTo>
                <a:lnTo>
                  <a:pt x="94" y="111"/>
                </a:lnTo>
                <a:lnTo>
                  <a:pt x="127" y="116"/>
                </a:lnTo>
                <a:lnTo>
                  <a:pt x="104" y="139"/>
                </a:lnTo>
                <a:lnTo>
                  <a:pt x="108" y="17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1" name="矩形 20"/>
          <p:cNvSpPr/>
          <p:nvPr/>
        </p:nvSpPr>
        <p:spPr>
          <a:xfrm>
            <a:off x="1552255" y="2548099"/>
            <a:ext cx="3228514" cy="646331"/>
          </a:xfrm>
          <a:prstGeom prst="rect">
            <a:avLst/>
          </a:prstGeom>
        </p:spPr>
        <p:txBody>
          <a:bodyPr wrap="square">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易于使用，支持使用多种构建和多种语言的复杂系统</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5" name="矩形 24"/>
          <p:cNvSpPr/>
          <p:nvPr/>
        </p:nvSpPr>
        <p:spPr>
          <a:xfrm>
            <a:off x="7458028" y="2402164"/>
            <a:ext cx="3833459" cy="646331"/>
          </a:xfrm>
          <a:prstGeom prst="rect">
            <a:avLst/>
          </a:prstGeom>
        </p:spPr>
        <p:txBody>
          <a:bodyPr wrap="square">
            <a:spAutoFit/>
          </a:bodyPr>
          <a:lstStyle/>
          <a:p>
            <a:pPr algn="just"/>
            <a:r>
              <a:rPr lang="zh-CN" altLang="en-US" b="1" dirty="0" smtClean="0">
                <a:solidFill>
                  <a:schemeClr val="bg1"/>
                </a:solidFill>
                <a:latin typeface="微软雅黑" panose="020B0503020204020204" pitchFamily="34" charset="-122"/>
                <a:ea typeface="微软雅黑" panose="020B0503020204020204" pitchFamily="34" charset="-122"/>
              </a:rPr>
              <a:t>利用双向项目技术可以实现迭代式开发</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8" name="箭头: 燕尾形 27"/>
          <p:cNvSpPr/>
          <p:nvPr/>
        </p:nvSpPr>
        <p:spPr>
          <a:xfrm rot="5400000">
            <a:off x="4931345" y="4270597"/>
            <a:ext cx="2324100" cy="2324100"/>
          </a:xfrm>
          <a:prstGeom prst="chevron">
            <a:avLst>
              <a:gd name="adj" fmla="val 319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矩形 28"/>
          <p:cNvSpPr/>
          <p:nvPr/>
        </p:nvSpPr>
        <p:spPr>
          <a:xfrm>
            <a:off x="692719" y="4264757"/>
            <a:ext cx="4238625" cy="157400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5571058" y="5268705"/>
            <a:ext cx="1005404" cy="584775"/>
          </a:xfrm>
          <a:prstGeom prst="rect">
            <a:avLst/>
          </a:prstGeom>
        </p:spPr>
        <p:txBody>
          <a:bodyPr wrap="none">
            <a:spAutoFit/>
          </a:bodyPr>
          <a:lstStyle/>
          <a:p>
            <a:pPr algn="ctr" fontAlgn="t"/>
            <a:r>
              <a:rPr lang="zh-CN" altLang="en-US" sz="3200" b="1" dirty="0" smtClean="0">
                <a:solidFill>
                  <a:schemeClr val="bg2">
                    <a:lumMod val="10000"/>
                  </a:schemeClr>
                </a:solidFill>
                <a:latin typeface="方正兰亭粗黑简体" panose="02000000000000000000" pitchFamily="2" charset="-122"/>
                <a:ea typeface="方正兰亭粗黑简体" panose="02000000000000000000" pitchFamily="2" charset="-122"/>
              </a:rPr>
              <a:t>优点</a:t>
            </a:r>
            <a:endParaRPr lang="en-US" altLang="zh-CN" sz="32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
        <p:nvSpPr>
          <p:cNvPr id="31" name="矩形 30"/>
          <p:cNvSpPr/>
          <p:nvPr/>
        </p:nvSpPr>
        <p:spPr>
          <a:xfrm>
            <a:off x="7255445" y="4264757"/>
            <a:ext cx="4238625" cy="157400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641030" y="4575368"/>
            <a:ext cx="3228514" cy="923330"/>
          </a:xfrm>
          <a:prstGeom prst="rect">
            <a:avLst/>
          </a:prstGeom>
        </p:spPr>
        <p:txBody>
          <a:bodyPr wrap="square">
            <a:spAutoFit/>
          </a:bodyPr>
          <a:lstStyle/>
          <a:p>
            <a:r>
              <a:rPr lang="zh-CN" altLang="en-US" b="1" dirty="0" smtClean="0">
                <a:solidFill>
                  <a:schemeClr val="bg1"/>
                </a:solidFill>
                <a:latin typeface="+mj-lt"/>
                <a:ea typeface="微软雅黑" panose="020B0503020204020204" pitchFamily="34" charset="-122"/>
              </a:rPr>
              <a:t>团队管理特性支持大型、复杂的项目和大型而且通常对于分散在各个不同地方的开发团队</a:t>
            </a:r>
            <a:endParaRPr lang="en-US" altLang="zh-CN" b="1" dirty="0">
              <a:solidFill>
                <a:schemeClr val="bg1"/>
              </a:solidFill>
              <a:latin typeface="+mj-lt"/>
              <a:ea typeface="微软雅黑" panose="020B0503020204020204" pitchFamily="34" charset="-122"/>
            </a:endParaRPr>
          </a:p>
        </p:txBody>
      </p:sp>
      <p:sp>
        <p:nvSpPr>
          <p:cNvPr id="34" name="矩形 33"/>
          <p:cNvSpPr/>
          <p:nvPr/>
        </p:nvSpPr>
        <p:spPr>
          <a:xfrm>
            <a:off x="7458028" y="4598108"/>
            <a:ext cx="3833459" cy="646331"/>
          </a:xfrm>
          <a:prstGeom prst="rect">
            <a:avLst/>
          </a:prstGeom>
        </p:spPr>
        <p:txBody>
          <a:bodyPr wrap="square">
            <a:spAutoFit/>
          </a:bodyPr>
          <a:lstStyle/>
          <a:p>
            <a:pPr algn="just"/>
            <a:r>
              <a:rPr lang="en-US" altLang="zh-CN" b="1" dirty="0" err="1" smtClean="0">
                <a:solidFill>
                  <a:schemeClr val="bg1"/>
                </a:solidFill>
                <a:latin typeface="微软雅黑" panose="020B0503020204020204" pitchFamily="34" charset="-122"/>
                <a:ea typeface="微软雅黑" panose="020B0503020204020204" pitchFamily="34" charset="-122"/>
              </a:rPr>
              <a:t>RationalRose</a:t>
            </a:r>
            <a:r>
              <a:rPr lang="zh-CN" altLang="en-US" b="1" dirty="0" smtClean="0">
                <a:solidFill>
                  <a:schemeClr val="bg1"/>
                </a:solidFill>
                <a:latin typeface="微软雅黑" panose="020B0503020204020204" pitchFamily="34" charset="-122"/>
                <a:ea typeface="微软雅黑" panose="020B0503020204020204" pitchFamily="34" charset="-122"/>
              </a:rPr>
              <a:t>与微软</a:t>
            </a:r>
            <a:r>
              <a:rPr lang="en-US" altLang="zh-CN" b="1" dirty="0" err="1" smtClean="0">
                <a:solidFill>
                  <a:schemeClr val="bg1"/>
                </a:solidFill>
                <a:latin typeface="微软雅黑" panose="020B0503020204020204" pitchFamily="34" charset="-122"/>
                <a:ea typeface="微软雅黑" panose="020B0503020204020204" pitchFamily="34" charset="-122"/>
              </a:rPr>
              <a:t>VisualStudio</a:t>
            </a:r>
            <a:r>
              <a:rPr lang="zh-CN" altLang="en-US" b="1" dirty="0" smtClean="0">
                <a:solidFill>
                  <a:schemeClr val="bg1"/>
                </a:solidFill>
                <a:latin typeface="微软雅黑" panose="020B0503020204020204" pitchFamily="34" charset="-122"/>
                <a:ea typeface="微软雅黑" panose="020B0503020204020204" pitchFamily="34" charset="-122"/>
              </a:rPr>
              <a:t>系列工具</a:t>
            </a:r>
            <a:r>
              <a:rPr lang="en-US" altLang="zh-CN" b="1" dirty="0" smtClean="0">
                <a:solidFill>
                  <a:schemeClr val="bg1"/>
                </a:solidFill>
                <a:latin typeface="微软雅黑" panose="020B0503020204020204" pitchFamily="34" charset="-122"/>
                <a:ea typeface="微软雅黑" panose="020B0503020204020204" pitchFamily="34" charset="-122"/>
              </a:rPr>
              <a:t>GUI</a:t>
            </a:r>
            <a:r>
              <a:rPr lang="zh-CN" altLang="en-US" b="1" dirty="0" smtClean="0">
                <a:solidFill>
                  <a:schemeClr val="bg1"/>
                </a:solidFill>
                <a:latin typeface="微软雅黑" panose="020B0503020204020204" pitchFamily="34" charset="-122"/>
                <a:ea typeface="微软雅黑" panose="020B0503020204020204" pitchFamily="34" charset="-122"/>
              </a:rPr>
              <a:t>的完美结合</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39" name="Freeform 29"/>
          <p:cNvSpPr>
            <a:spLocks noEditPoints="1"/>
          </p:cNvSpPr>
          <p:nvPr/>
        </p:nvSpPr>
        <p:spPr bwMode="auto">
          <a:xfrm>
            <a:off x="906169" y="4594651"/>
            <a:ext cx="652717" cy="837996"/>
          </a:xfrm>
          <a:custGeom>
            <a:avLst/>
            <a:gdLst>
              <a:gd name="T0" fmla="*/ 59 w 118"/>
              <a:gd name="T1" fmla="*/ 0 h 128"/>
              <a:gd name="T2" fmla="*/ 59 w 118"/>
              <a:gd name="T3" fmla="*/ 0 h 128"/>
              <a:gd name="T4" fmla="*/ 59 w 118"/>
              <a:gd name="T5" fmla="*/ 0 h 128"/>
              <a:gd name="T6" fmla="*/ 59 w 118"/>
              <a:gd name="T7" fmla="*/ 0 h 128"/>
              <a:gd name="T8" fmla="*/ 59 w 118"/>
              <a:gd name="T9" fmla="*/ 0 h 128"/>
              <a:gd name="T10" fmla="*/ 0 w 118"/>
              <a:gd name="T11" fmla="*/ 21 h 128"/>
              <a:gd name="T12" fmla="*/ 59 w 118"/>
              <a:gd name="T13" fmla="*/ 128 h 128"/>
              <a:gd name="T14" fmla="*/ 59 w 118"/>
              <a:gd name="T15" fmla="*/ 128 h 128"/>
              <a:gd name="T16" fmla="*/ 59 w 118"/>
              <a:gd name="T17" fmla="*/ 128 h 128"/>
              <a:gd name="T18" fmla="*/ 59 w 118"/>
              <a:gd name="T19" fmla="*/ 128 h 128"/>
              <a:gd name="T20" fmla="*/ 59 w 118"/>
              <a:gd name="T21" fmla="*/ 128 h 128"/>
              <a:gd name="T22" fmla="*/ 118 w 118"/>
              <a:gd name="T23" fmla="*/ 21 h 128"/>
              <a:gd name="T24" fmla="*/ 59 w 118"/>
              <a:gd name="T25" fmla="*/ 0 h 128"/>
              <a:gd name="T26" fmla="*/ 54 w 118"/>
              <a:gd name="T27" fmla="*/ 87 h 128"/>
              <a:gd name="T28" fmla="*/ 54 w 118"/>
              <a:gd name="T29" fmla="*/ 87 h 128"/>
              <a:gd name="T30" fmla="*/ 54 w 118"/>
              <a:gd name="T31" fmla="*/ 87 h 128"/>
              <a:gd name="T32" fmla="*/ 33 w 118"/>
              <a:gd name="T33" fmla="*/ 65 h 128"/>
              <a:gd name="T34" fmla="*/ 43 w 118"/>
              <a:gd name="T35" fmla="*/ 55 h 128"/>
              <a:gd name="T36" fmla="*/ 54 w 118"/>
              <a:gd name="T37" fmla="*/ 66 h 128"/>
              <a:gd name="T38" fmla="*/ 78 w 118"/>
              <a:gd name="T39" fmla="*/ 42 h 128"/>
              <a:gd name="T40" fmla="*/ 89 w 118"/>
              <a:gd name="T41" fmla="*/ 52 h 128"/>
              <a:gd name="T42" fmla="*/ 54 w 118"/>
              <a:gd name="T43" fmla="*/ 8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 h="128">
                <a:moveTo>
                  <a:pt x="59" y="0"/>
                </a:moveTo>
                <a:cubicBezTo>
                  <a:pt x="59" y="0"/>
                  <a:pt x="59" y="0"/>
                  <a:pt x="59" y="0"/>
                </a:cubicBezTo>
                <a:cubicBezTo>
                  <a:pt x="59" y="0"/>
                  <a:pt x="59" y="0"/>
                  <a:pt x="59" y="0"/>
                </a:cubicBezTo>
                <a:cubicBezTo>
                  <a:pt x="59" y="0"/>
                  <a:pt x="59" y="0"/>
                  <a:pt x="59" y="0"/>
                </a:cubicBezTo>
                <a:cubicBezTo>
                  <a:pt x="59" y="0"/>
                  <a:pt x="59" y="0"/>
                  <a:pt x="59" y="0"/>
                </a:cubicBezTo>
                <a:cubicBezTo>
                  <a:pt x="43" y="16"/>
                  <a:pt x="18" y="21"/>
                  <a:pt x="0" y="21"/>
                </a:cubicBezTo>
                <a:cubicBezTo>
                  <a:pt x="0" y="67"/>
                  <a:pt x="27" y="107"/>
                  <a:pt x="59" y="128"/>
                </a:cubicBezTo>
                <a:cubicBezTo>
                  <a:pt x="59" y="128"/>
                  <a:pt x="59" y="128"/>
                  <a:pt x="59" y="128"/>
                </a:cubicBezTo>
                <a:cubicBezTo>
                  <a:pt x="59" y="128"/>
                  <a:pt x="59" y="128"/>
                  <a:pt x="59" y="128"/>
                </a:cubicBezTo>
                <a:cubicBezTo>
                  <a:pt x="59" y="128"/>
                  <a:pt x="59" y="128"/>
                  <a:pt x="59" y="128"/>
                </a:cubicBezTo>
                <a:cubicBezTo>
                  <a:pt x="59" y="128"/>
                  <a:pt x="59" y="128"/>
                  <a:pt x="59" y="128"/>
                </a:cubicBezTo>
                <a:cubicBezTo>
                  <a:pt x="91" y="107"/>
                  <a:pt x="118" y="67"/>
                  <a:pt x="118" y="21"/>
                </a:cubicBezTo>
                <a:cubicBezTo>
                  <a:pt x="100" y="21"/>
                  <a:pt x="75" y="16"/>
                  <a:pt x="59" y="0"/>
                </a:cubicBezTo>
                <a:close/>
                <a:moveTo>
                  <a:pt x="54" y="87"/>
                </a:moveTo>
                <a:cubicBezTo>
                  <a:pt x="54" y="87"/>
                  <a:pt x="54" y="87"/>
                  <a:pt x="54" y="87"/>
                </a:cubicBezTo>
                <a:cubicBezTo>
                  <a:pt x="54" y="87"/>
                  <a:pt x="54" y="87"/>
                  <a:pt x="54" y="87"/>
                </a:cubicBezTo>
                <a:cubicBezTo>
                  <a:pt x="33" y="65"/>
                  <a:pt x="33" y="65"/>
                  <a:pt x="33" y="65"/>
                </a:cubicBezTo>
                <a:cubicBezTo>
                  <a:pt x="43" y="55"/>
                  <a:pt x="43" y="55"/>
                  <a:pt x="43" y="55"/>
                </a:cubicBezTo>
                <a:cubicBezTo>
                  <a:pt x="54" y="66"/>
                  <a:pt x="54" y="66"/>
                  <a:pt x="54" y="66"/>
                </a:cubicBezTo>
                <a:cubicBezTo>
                  <a:pt x="78" y="42"/>
                  <a:pt x="78" y="42"/>
                  <a:pt x="78" y="42"/>
                </a:cubicBezTo>
                <a:cubicBezTo>
                  <a:pt x="89" y="52"/>
                  <a:pt x="89" y="52"/>
                  <a:pt x="89" y="52"/>
                </a:cubicBezTo>
                <a:lnTo>
                  <a:pt x="54" y="87"/>
                </a:lnTo>
                <a:close/>
              </a:path>
            </a:pathLst>
          </a:custGeom>
          <a:solidFill>
            <a:schemeClr val="bg1"/>
          </a:solidFill>
          <a:ln>
            <a:noFill/>
          </a:ln>
        </p:spPr>
        <p:txBody>
          <a:bodyPr vert="horz" wrap="square" lIns="91440" tIns="45720" rIns="91440" bIns="45720" numCol="1" anchor="t" anchorCtr="0" compatLnSpc="1"/>
          <a:lstStyle/>
          <a:p>
            <a:endParaRPr lang="zh-CN" altLang="en-US" dirty="0"/>
          </a:p>
        </p:txBody>
      </p:sp>
      <p:grpSp>
        <p:nvGrpSpPr>
          <p:cNvPr id="40" name="组合 39"/>
          <p:cNvGrpSpPr/>
          <p:nvPr/>
        </p:nvGrpSpPr>
        <p:grpSpPr>
          <a:xfrm>
            <a:off x="695325" y="329180"/>
            <a:ext cx="3020093" cy="738892"/>
            <a:chOff x="695325" y="386330"/>
            <a:chExt cx="3020093" cy="738892"/>
          </a:xfrm>
        </p:grpSpPr>
        <p:grpSp>
          <p:nvGrpSpPr>
            <p:cNvPr id="41" name="组合 40"/>
            <p:cNvGrpSpPr/>
            <p:nvPr/>
          </p:nvGrpSpPr>
          <p:grpSpPr>
            <a:xfrm>
              <a:off x="695325" y="386330"/>
              <a:ext cx="3020093" cy="738892"/>
              <a:chOff x="1328935" y="2467033"/>
              <a:chExt cx="3020093" cy="738892"/>
            </a:xfrm>
          </p:grpSpPr>
          <p:grpSp>
            <p:nvGrpSpPr>
              <p:cNvPr id="43" name="组合 42"/>
              <p:cNvGrpSpPr/>
              <p:nvPr/>
            </p:nvGrpSpPr>
            <p:grpSpPr>
              <a:xfrm>
                <a:off x="1328935" y="2524550"/>
                <a:ext cx="681375" cy="681375"/>
                <a:chOff x="2866816" y="2504421"/>
                <a:chExt cx="943184" cy="943184"/>
              </a:xfrm>
            </p:grpSpPr>
            <p:grpSp>
              <p:nvGrpSpPr>
                <p:cNvPr id="45" name="组合 44"/>
                <p:cNvGrpSpPr/>
                <p:nvPr/>
              </p:nvGrpSpPr>
              <p:grpSpPr>
                <a:xfrm>
                  <a:off x="2866816" y="2504421"/>
                  <a:ext cx="943184" cy="943184"/>
                  <a:chOff x="3173998" y="2528145"/>
                  <a:chExt cx="638355" cy="638355"/>
                </a:xfrm>
              </p:grpSpPr>
              <p:sp>
                <p:nvSpPr>
                  <p:cNvPr id="47" name="矩形 46"/>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8" name="矩形 47"/>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3279524" y="2633671"/>
                    <a:ext cx="427302" cy="427302"/>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p:cNvSpPr/>
                <p:nvPr/>
              </p:nvSpPr>
              <p:spPr>
                <a:xfrm>
                  <a:off x="2976621" y="2611817"/>
                  <a:ext cx="723575" cy="809467"/>
                </a:xfrm>
                <a:prstGeom prst="rect">
                  <a:avLst/>
                </a:prstGeom>
              </p:spPr>
              <p:txBody>
                <a:bodyPr wrap="square">
                  <a:spAutoFit/>
                </a:bodyPr>
                <a:lstStyle/>
                <a:p>
                  <a:pPr algn="ctr" fontAlgn="t"/>
                  <a:r>
                    <a:rPr lang="en-US" altLang="zh-CN" sz="3200" dirty="0">
                      <a:solidFill>
                        <a:schemeClr val="bg1"/>
                      </a:solidFill>
                      <a:latin typeface="方正兰亭粗黑简体" panose="02000000000000000000" pitchFamily="2" charset="-122"/>
                      <a:ea typeface="方正兰亭粗黑简体" panose="02000000000000000000" pitchFamily="2" charset="-122"/>
                    </a:rPr>
                    <a:t>5</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44" name="矩形 43"/>
              <p:cNvSpPr/>
              <p:nvPr/>
            </p:nvSpPr>
            <p:spPr>
              <a:xfrm>
                <a:off x="2142975" y="2467033"/>
                <a:ext cx="2206053" cy="461665"/>
              </a:xfrm>
              <a:prstGeom prst="rect">
                <a:avLst/>
              </a:prstGeom>
            </p:spPr>
            <p:txBody>
              <a:bodyPr wrap="none">
                <a:spAutoFit/>
              </a:bodyPr>
              <a:lstStyle/>
              <a:p>
                <a:pPr fontAlgn="t"/>
                <a:r>
                  <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rPr>
                  <a:t>Rational Rose</a:t>
                </a:r>
                <a:endPar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grpSp>
        <p:cxnSp>
          <p:nvCxnSpPr>
            <p:cNvPr id="42" name="直接连接符 41"/>
            <p:cNvCxnSpPr/>
            <p:nvPr/>
          </p:nvCxnSpPr>
          <p:spPr>
            <a:xfrm>
              <a:off x="1471900" y="442576"/>
              <a:ext cx="0" cy="681375"/>
            </a:xfrm>
            <a:prstGeom prst="lin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22" presetClass="entr" presetSubtype="1" fill="hold" grpId="0" nodeType="withEffect">
                                  <p:stCondLst>
                                    <p:cond delay="90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par>
                                <p:cTn id="13" presetID="22" presetClass="entr" presetSubtype="8" fill="hold" grpId="0" nodeType="withEffect">
                                  <p:stCondLst>
                                    <p:cond delay="130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par>
                                <p:cTn id="16" presetID="22" presetClass="entr" presetSubtype="8" fill="hold" grpId="0" nodeType="withEffect">
                                  <p:stCondLst>
                                    <p:cond delay="1700"/>
                                  </p:stCondLst>
                                  <p:childTnLst>
                                    <p:set>
                                      <p:cBhvr>
                                        <p:cTn id="17" dur="1" fill="hold">
                                          <p:stCondLst>
                                            <p:cond delay="0"/>
                                          </p:stCondLst>
                                        </p:cTn>
                                        <p:tgtEl>
                                          <p:spTgt spid="18"/>
                                        </p:tgtEl>
                                        <p:attrNameLst>
                                          <p:attrName>style.visibility</p:attrName>
                                        </p:attrNameLst>
                                      </p:cBhvr>
                                      <p:to>
                                        <p:strVal val="visible"/>
                                      </p:to>
                                    </p:set>
                                    <p:animEffect transition="in" filter="wipe(left)">
                                      <p:cBhvr>
                                        <p:cTn id="18" dur="500"/>
                                        <p:tgtEl>
                                          <p:spTgt spid="18"/>
                                        </p:tgtEl>
                                      </p:cBhvr>
                                    </p:animEffect>
                                  </p:childTnLst>
                                </p:cTn>
                              </p:par>
                              <p:par>
                                <p:cTn id="19" presetID="10" presetClass="entr" presetSubtype="0" fill="hold" grpId="0" nodeType="withEffect">
                                  <p:stCondLst>
                                    <p:cond delay="21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42" presetClass="entr" presetSubtype="0" fill="hold" grpId="0" nodeType="withEffect">
                                  <p:stCondLst>
                                    <p:cond delay="290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1000"/>
                                        <p:tgtEl>
                                          <p:spTgt spid="25"/>
                                        </p:tgtEl>
                                      </p:cBhvr>
                                    </p:animEffect>
                                    <p:anim calcmode="lin" valueType="num">
                                      <p:cBhvr>
                                        <p:cTn id="25" dur="1000" fill="hold"/>
                                        <p:tgtEl>
                                          <p:spTgt spid="25"/>
                                        </p:tgtEl>
                                        <p:attrNameLst>
                                          <p:attrName>ppt_x</p:attrName>
                                        </p:attrNameLst>
                                      </p:cBhvr>
                                      <p:tavLst>
                                        <p:tav tm="0">
                                          <p:val>
                                            <p:strVal val="#ppt_x"/>
                                          </p:val>
                                        </p:tav>
                                        <p:tav tm="100000">
                                          <p:val>
                                            <p:strVal val="#ppt_x"/>
                                          </p:val>
                                        </p:tav>
                                      </p:tavLst>
                                    </p:anim>
                                    <p:anim calcmode="lin" valueType="num">
                                      <p:cBhvr>
                                        <p:cTn id="26" dur="1000" fill="hold"/>
                                        <p:tgtEl>
                                          <p:spTgt spid="25"/>
                                        </p:tgtEl>
                                        <p:attrNameLst>
                                          <p:attrName>ppt_y</p:attrName>
                                        </p:attrNameLst>
                                      </p:cBhvr>
                                      <p:tavLst>
                                        <p:tav tm="0">
                                          <p:val>
                                            <p:strVal val="#ppt_y+.1"/>
                                          </p:val>
                                        </p:tav>
                                        <p:tav tm="100000">
                                          <p:val>
                                            <p:strVal val="#ppt_y"/>
                                          </p:val>
                                        </p:tav>
                                      </p:tavLst>
                                    </p:anim>
                                  </p:childTnLst>
                                </p:cTn>
                              </p:par>
                              <p:par>
                                <p:cTn id="27" presetID="22" presetClass="entr" presetSubtype="1" fill="hold" grpId="0" nodeType="withEffect">
                                  <p:stCondLst>
                                    <p:cond delay="3800"/>
                                  </p:stCondLst>
                                  <p:childTnLst>
                                    <p:set>
                                      <p:cBhvr>
                                        <p:cTn id="28" dur="1" fill="hold">
                                          <p:stCondLst>
                                            <p:cond delay="0"/>
                                          </p:stCondLst>
                                        </p:cTn>
                                        <p:tgtEl>
                                          <p:spTgt spid="28"/>
                                        </p:tgtEl>
                                        <p:attrNameLst>
                                          <p:attrName>style.visibility</p:attrName>
                                        </p:attrNameLst>
                                      </p:cBhvr>
                                      <p:to>
                                        <p:strVal val="visible"/>
                                      </p:to>
                                    </p:set>
                                    <p:animEffect transition="in" filter="wipe(up)">
                                      <p:cBhvr>
                                        <p:cTn id="29" dur="500"/>
                                        <p:tgtEl>
                                          <p:spTgt spid="28"/>
                                        </p:tgtEl>
                                      </p:cBhvr>
                                    </p:animEffect>
                                  </p:childTnLst>
                                </p:cTn>
                              </p:par>
                              <p:par>
                                <p:cTn id="30" presetID="22" presetClass="entr" presetSubtype="8" fill="hold" grpId="0" nodeType="withEffect">
                                  <p:stCondLst>
                                    <p:cond delay="4200"/>
                                  </p:stCondLst>
                                  <p:childTnLst>
                                    <p:set>
                                      <p:cBhvr>
                                        <p:cTn id="31" dur="1" fill="hold">
                                          <p:stCondLst>
                                            <p:cond delay="0"/>
                                          </p:stCondLst>
                                        </p:cTn>
                                        <p:tgtEl>
                                          <p:spTgt spid="29"/>
                                        </p:tgtEl>
                                        <p:attrNameLst>
                                          <p:attrName>style.visibility</p:attrName>
                                        </p:attrNameLst>
                                      </p:cBhvr>
                                      <p:to>
                                        <p:strVal val="visible"/>
                                      </p:to>
                                    </p:set>
                                    <p:animEffect transition="in" filter="wipe(left)">
                                      <p:cBhvr>
                                        <p:cTn id="32" dur="500"/>
                                        <p:tgtEl>
                                          <p:spTgt spid="29"/>
                                        </p:tgtEl>
                                      </p:cBhvr>
                                    </p:animEffect>
                                  </p:childTnLst>
                                </p:cTn>
                              </p:par>
                              <p:par>
                                <p:cTn id="33" presetID="22" presetClass="entr" presetSubtype="8" fill="hold" grpId="0" nodeType="withEffect">
                                  <p:stCondLst>
                                    <p:cond delay="4600"/>
                                  </p:stCondLst>
                                  <p:childTnLst>
                                    <p:set>
                                      <p:cBhvr>
                                        <p:cTn id="34" dur="1" fill="hold">
                                          <p:stCondLst>
                                            <p:cond delay="0"/>
                                          </p:stCondLst>
                                        </p:cTn>
                                        <p:tgtEl>
                                          <p:spTgt spid="31"/>
                                        </p:tgtEl>
                                        <p:attrNameLst>
                                          <p:attrName>style.visibility</p:attrName>
                                        </p:attrNameLst>
                                      </p:cBhvr>
                                      <p:to>
                                        <p:strVal val="visible"/>
                                      </p:to>
                                    </p:set>
                                    <p:animEffect transition="in" filter="wipe(left)">
                                      <p:cBhvr>
                                        <p:cTn id="35" dur="500"/>
                                        <p:tgtEl>
                                          <p:spTgt spid="31"/>
                                        </p:tgtEl>
                                      </p:cBhvr>
                                    </p:animEffect>
                                  </p:childTnLst>
                                </p:cTn>
                              </p:par>
                              <p:par>
                                <p:cTn id="36" presetID="10" presetClass="entr" presetSubtype="0" fill="hold" grpId="0" nodeType="withEffect">
                                  <p:stCondLst>
                                    <p:cond delay="500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500"/>
                                        <p:tgtEl>
                                          <p:spTgt spid="39"/>
                                        </p:tgtEl>
                                      </p:cBhvr>
                                    </p:animEffect>
                                  </p:childTnLst>
                                </p:cTn>
                              </p:par>
                              <p:par>
                                <p:cTn id="39" presetID="42" presetClass="entr" presetSubtype="0" fill="hold" grpId="0" nodeType="withEffect">
                                  <p:stCondLst>
                                    <p:cond delay="580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1000"/>
                                        <p:tgtEl>
                                          <p:spTgt spid="34"/>
                                        </p:tgtEl>
                                      </p:cBhvr>
                                    </p:animEffect>
                                    <p:anim calcmode="lin" valueType="num">
                                      <p:cBhvr>
                                        <p:cTn id="42" dur="1000" fill="hold"/>
                                        <p:tgtEl>
                                          <p:spTgt spid="34"/>
                                        </p:tgtEl>
                                        <p:attrNameLst>
                                          <p:attrName>ppt_x</p:attrName>
                                        </p:attrNameLst>
                                      </p:cBhvr>
                                      <p:tavLst>
                                        <p:tav tm="0">
                                          <p:val>
                                            <p:strVal val="#ppt_x"/>
                                          </p:val>
                                        </p:tav>
                                        <p:tav tm="100000">
                                          <p:val>
                                            <p:strVal val="#ppt_x"/>
                                          </p:val>
                                        </p:tav>
                                      </p:tavLst>
                                    </p:anim>
                                    <p:anim calcmode="lin" valueType="num">
                                      <p:cBhvr>
                                        <p:cTn id="4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animBg="1"/>
      <p:bldP spid="18" grpId="0" animBg="1"/>
      <p:bldP spid="19" grpId="0" animBg="1"/>
      <p:bldP spid="25" grpId="0"/>
      <p:bldP spid="28" grpId="0" animBg="1"/>
      <p:bldP spid="29" grpId="0" animBg="1"/>
      <p:bldP spid="31" grpId="0" animBg="1"/>
      <p:bldP spid="34" grpId="0"/>
      <p:bldP spid="3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401306" y="0"/>
            <a:ext cx="2114550"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 y="2296900"/>
            <a:ext cx="12192001" cy="189757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1803485" y="1567264"/>
            <a:ext cx="3356847" cy="3356847"/>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700000">
            <a:off x="2065308" y="1829087"/>
            <a:ext cx="2833201" cy="2833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2700000">
            <a:off x="2263042" y="2026821"/>
            <a:ext cx="2437733" cy="2437733"/>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818077" y="1931773"/>
            <a:ext cx="1249060" cy="2646878"/>
          </a:xfrm>
          <a:prstGeom prst="rect">
            <a:avLst/>
          </a:prstGeom>
          <a:noFill/>
        </p:spPr>
        <p:txBody>
          <a:bodyPr wrap="none" rtlCol="0">
            <a:spAutoFit/>
          </a:bodyPr>
          <a:lstStyle/>
          <a:p>
            <a:r>
              <a:rPr lang="en-US" altLang="zh-CN" sz="16600" dirty="0" smtClean="0">
                <a:solidFill>
                  <a:schemeClr val="bg1"/>
                </a:solidFill>
                <a:latin typeface="方正兰亭粗黑简体" panose="02000000000000000000" pitchFamily="2" charset="-122"/>
                <a:ea typeface="方正兰亭粗黑简体" panose="02000000000000000000" pitchFamily="2" charset="-122"/>
              </a:rPr>
              <a:t>6</a:t>
            </a:r>
            <a:endParaRPr lang="zh-CN" altLang="en-US" sz="16600" dirty="0">
              <a:solidFill>
                <a:schemeClr val="bg1"/>
              </a:solidFill>
              <a:latin typeface="方正兰亭粗黑简体" panose="02000000000000000000" pitchFamily="2" charset="-122"/>
              <a:ea typeface="方正兰亭粗黑简体" panose="02000000000000000000" pitchFamily="2" charset="-122"/>
            </a:endParaRPr>
          </a:p>
        </p:txBody>
      </p:sp>
      <p:sp>
        <p:nvSpPr>
          <p:cNvPr id="13" name="矩形 12"/>
          <p:cNvSpPr/>
          <p:nvPr/>
        </p:nvSpPr>
        <p:spPr>
          <a:xfrm>
            <a:off x="6548631" y="2469665"/>
            <a:ext cx="2585844" cy="615930"/>
          </a:xfrm>
          <a:prstGeom prst="rect">
            <a:avLst/>
          </a:prstGeom>
          <a:solidFill>
            <a:schemeClr val="bg1"/>
          </a:solidFill>
          <a:ln>
            <a:noFill/>
          </a:ln>
          <a:effectLst>
            <a:innerShdw blurRad="76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565674" y="2521258"/>
            <a:ext cx="4454751" cy="954107"/>
          </a:xfrm>
          <a:prstGeom prst="rect">
            <a:avLst/>
          </a:prstGeom>
        </p:spPr>
        <p:txBody>
          <a:bodyPr wrap="square">
            <a:spAutoFit/>
          </a:bodyPr>
          <a:lstStyle/>
          <a:p>
            <a:pPr fontAlgn="t"/>
            <a:r>
              <a:rPr lang="zh-CN" altLang="en-US"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其他</a:t>
            </a:r>
            <a:r>
              <a:rPr lang="en-US" altLang="zh-CN"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UML</a:t>
            </a:r>
            <a:r>
              <a:rPr lang="zh-CN" altLang="en-US"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工具简介</a:t>
            </a:r>
            <a:endParaRPr lang="en-US" altLang="zh-CN" sz="2400" b="1" dirty="0" smtClean="0">
              <a:solidFill>
                <a:schemeClr val="bg2">
                  <a:lumMod val="10000"/>
                </a:schemeClr>
              </a:solidFill>
              <a:latin typeface="方正兰亭粗黑简体" panose="02000000000000000000" pitchFamily="2" charset="-122"/>
              <a:ea typeface="方正兰亭粗黑简体" panose="02000000000000000000" pitchFamily="2" charset="-122"/>
            </a:endParaRPr>
          </a:p>
          <a:p>
            <a:pPr algn="dist" fontAlgn="t"/>
            <a:endParaRPr lang="en-US" altLang="zh-CN" sz="3200"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par>
                                <p:cTn id="11" presetID="37" presetClass="entr" presetSubtype="0" fill="hold" grpId="0" nodeType="withEffect">
                                  <p:stCondLst>
                                    <p:cond delay="4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900" decel="100000" fill="hold"/>
                                        <p:tgtEl>
                                          <p:spTgt spid="5"/>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17" presetID="49" presetClass="entr" presetSubtype="0" decel="100000" fill="hold" grpId="0" nodeType="withEffect">
                                  <p:stCondLst>
                                    <p:cond delay="130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 calcmode="lin" valueType="num">
                                      <p:cBhvr>
                                        <p:cTn id="21" dur="500" fill="hold"/>
                                        <p:tgtEl>
                                          <p:spTgt spid="6"/>
                                        </p:tgtEl>
                                        <p:attrNameLst>
                                          <p:attrName>style.rotation</p:attrName>
                                        </p:attrNameLst>
                                      </p:cBhvr>
                                      <p:tavLst>
                                        <p:tav tm="0">
                                          <p:val>
                                            <p:fltVal val="360"/>
                                          </p:val>
                                        </p:tav>
                                        <p:tav tm="100000">
                                          <p:val>
                                            <p:fltVal val="0"/>
                                          </p:val>
                                        </p:tav>
                                      </p:tavLst>
                                    </p:anim>
                                    <p:animEffect transition="in" filter="fade">
                                      <p:cBhvr>
                                        <p:cTn id="22" dur="500"/>
                                        <p:tgtEl>
                                          <p:spTgt spid="6"/>
                                        </p:tgtEl>
                                      </p:cBhvr>
                                    </p:animEffect>
                                  </p:childTnLst>
                                </p:cTn>
                              </p:par>
                              <p:par>
                                <p:cTn id="23" presetID="49" presetClass="entr" presetSubtype="0" decel="100000" fill="hold" grpId="0" nodeType="withEffect">
                                  <p:stCondLst>
                                    <p:cond delay="170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 calcmode="lin" valueType="num">
                                      <p:cBhvr>
                                        <p:cTn id="27" dur="500" fill="hold"/>
                                        <p:tgtEl>
                                          <p:spTgt spid="7"/>
                                        </p:tgtEl>
                                        <p:attrNameLst>
                                          <p:attrName>style.rotation</p:attrName>
                                        </p:attrNameLst>
                                      </p:cBhvr>
                                      <p:tavLst>
                                        <p:tav tm="0">
                                          <p:val>
                                            <p:fltVal val="360"/>
                                          </p:val>
                                        </p:tav>
                                        <p:tav tm="100000">
                                          <p:val>
                                            <p:fltVal val="0"/>
                                          </p:val>
                                        </p:tav>
                                      </p:tavLst>
                                    </p:anim>
                                    <p:animEffect transition="in" filter="fade">
                                      <p:cBhvr>
                                        <p:cTn id="28" dur="500"/>
                                        <p:tgtEl>
                                          <p:spTgt spid="7"/>
                                        </p:tgtEl>
                                      </p:cBhvr>
                                    </p:animEffect>
                                  </p:childTnLst>
                                </p:cTn>
                              </p:par>
                              <p:par>
                                <p:cTn id="29" presetID="42" presetClass="entr" presetSubtype="0" fill="hold" grpId="0" nodeType="withEffect">
                                  <p:stCondLst>
                                    <p:cond delay="210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par>
                                <p:cTn id="34" presetID="10" presetClass="entr" presetSubtype="0" fill="hold" grpId="0" nodeType="withEffect">
                                  <p:stCondLst>
                                    <p:cond delay="300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22" presetClass="entr" presetSubtype="2" fill="hold" grpId="0" nodeType="withEffect">
                                  <p:stCondLst>
                                    <p:cond delay="3400"/>
                                  </p:stCondLst>
                                  <p:childTnLst>
                                    <p:set>
                                      <p:cBhvr>
                                        <p:cTn id="38" dur="1" fill="hold">
                                          <p:stCondLst>
                                            <p:cond delay="0"/>
                                          </p:stCondLst>
                                        </p:cTn>
                                        <p:tgtEl>
                                          <p:spTgt spid="11"/>
                                        </p:tgtEl>
                                        <p:attrNameLst>
                                          <p:attrName>style.visibility</p:attrName>
                                        </p:attrNameLst>
                                      </p:cBhvr>
                                      <p:to>
                                        <p:strVal val="visible"/>
                                      </p:to>
                                    </p:set>
                                    <p:animEffect transition="in" filter="wipe(right)">
                                      <p:cBhvr>
                                        <p:cTn id="3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3" grpId="0"/>
      <p:bldP spid="13" grpId="0" animBg="1"/>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95325" y="329180"/>
            <a:ext cx="1776163" cy="738892"/>
            <a:chOff x="695325" y="386330"/>
            <a:chExt cx="1776163" cy="738892"/>
          </a:xfrm>
        </p:grpSpPr>
        <p:grpSp>
          <p:nvGrpSpPr>
            <p:cNvPr id="3" name="组合 2"/>
            <p:cNvGrpSpPr/>
            <p:nvPr/>
          </p:nvGrpSpPr>
          <p:grpSpPr>
            <a:xfrm>
              <a:off x="695325" y="386330"/>
              <a:ext cx="1776163" cy="738892"/>
              <a:chOff x="1328935" y="2467033"/>
              <a:chExt cx="1776163" cy="738892"/>
            </a:xfrm>
          </p:grpSpPr>
          <p:grpSp>
            <p:nvGrpSpPr>
              <p:cNvPr id="4" name="组合 5"/>
              <p:cNvGrpSpPr/>
              <p:nvPr/>
            </p:nvGrpSpPr>
            <p:grpSpPr>
              <a:xfrm>
                <a:off x="1328935" y="2524550"/>
                <a:ext cx="681375" cy="681375"/>
                <a:chOff x="2866816" y="2504421"/>
                <a:chExt cx="943184" cy="943184"/>
              </a:xfrm>
            </p:grpSpPr>
            <p:grpSp>
              <p:nvGrpSpPr>
                <p:cNvPr id="6" name="组合 7"/>
                <p:cNvGrpSpPr/>
                <p:nvPr/>
              </p:nvGrpSpPr>
              <p:grpSpPr>
                <a:xfrm>
                  <a:off x="2866816" y="2504421"/>
                  <a:ext cx="943184" cy="943184"/>
                  <a:chOff x="3173998" y="2528145"/>
                  <a:chExt cx="638355" cy="638355"/>
                </a:xfrm>
              </p:grpSpPr>
              <p:sp>
                <p:nvSpPr>
                  <p:cNvPr id="10" name="矩形 9"/>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矩形 10"/>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279524" y="2633671"/>
                    <a:ext cx="427302" cy="427302"/>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2976621" y="2611817"/>
                  <a:ext cx="723575" cy="809467"/>
                </a:xfrm>
                <a:prstGeom prst="rect">
                  <a:avLst/>
                </a:prstGeom>
              </p:spPr>
              <p:txBody>
                <a:bodyPr wrap="square">
                  <a:spAutoFit/>
                </a:bodyPr>
                <a:lstStyle/>
                <a:p>
                  <a:pPr algn="ctr" fontAlgn="t"/>
                  <a:r>
                    <a:rPr lang="en-US" altLang="zh-CN" sz="3200" b="0" i="0" dirty="0" smtClean="0">
                      <a:solidFill>
                        <a:schemeClr val="bg1"/>
                      </a:solidFill>
                      <a:effectLst/>
                      <a:latin typeface="方正兰亭粗黑简体" panose="02000000000000000000" pitchFamily="2" charset="-122"/>
                      <a:ea typeface="方正兰亭粗黑简体" panose="02000000000000000000" pitchFamily="2" charset="-122"/>
                    </a:rPr>
                    <a:t>6</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7" name="矩形 6"/>
              <p:cNvSpPr/>
              <p:nvPr/>
            </p:nvSpPr>
            <p:spPr>
              <a:xfrm>
                <a:off x="2142975" y="2467033"/>
                <a:ext cx="962123" cy="461665"/>
              </a:xfrm>
              <a:prstGeom prst="rect">
                <a:avLst/>
              </a:prstGeom>
            </p:spPr>
            <p:txBody>
              <a:bodyPr wrap="none">
                <a:spAutoFit/>
              </a:bodyPr>
              <a:lstStyle/>
              <a:p>
                <a:pPr fontAlgn="t"/>
                <a:r>
                  <a:rPr lang="en-US" altLang="zh-CN"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Visio</a:t>
                </a:r>
                <a:endPar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grpSp>
        <p:cxnSp>
          <p:nvCxnSpPr>
            <p:cNvPr id="5" name="直接连接符 4"/>
            <p:cNvCxnSpPr/>
            <p:nvPr/>
          </p:nvCxnSpPr>
          <p:spPr>
            <a:xfrm>
              <a:off x="1471900" y="442576"/>
              <a:ext cx="0" cy="681375"/>
            </a:xfrm>
            <a:prstGeom prst="lin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sp>
        <p:nvSpPr>
          <p:cNvPr id="14" name="矩形 13"/>
          <p:cNvSpPr/>
          <p:nvPr/>
        </p:nvSpPr>
        <p:spPr>
          <a:xfrm>
            <a:off x="7913601" y="1896019"/>
            <a:ext cx="800219" cy="461665"/>
          </a:xfrm>
          <a:prstGeom prst="rect">
            <a:avLst/>
          </a:prstGeom>
        </p:spPr>
        <p:txBody>
          <a:bodyPr wrap="none">
            <a:spAutoFit/>
          </a:bodyPr>
          <a:lstStyle/>
          <a:p>
            <a:pPr fontAlgn="t"/>
            <a:r>
              <a:rPr lang="zh-CN" altLang="en-US"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简介</a:t>
            </a:r>
            <a:endPar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
        <p:nvSpPr>
          <p:cNvPr id="15" name="矩形 14"/>
          <p:cNvSpPr/>
          <p:nvPr/>
        </p:nvSpPr>
        <p:spPr>
          <a:xfrm>
            <a:off x="7739533" y="2612699"/>
            <a:ext cx="3352163" cy="3173176"/>
          </a:xfrm>
          <a:prstGeom prst="rect">
            <a:avLst/>
          </a:prstGeom>
        </p:spPr>
        <p:txBody>
          <a:bodyPr wrap="square">
            <a:spAutoFit/>
          </a:bodyPr>
          <a:lstStyle/>
          <a:p>
            <a:pPr>
              <a:lnSpc>
                <a:spcPct val="130000"/>
              </a:lnSpc>
            </a:pP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 </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Visio</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是一个图表绘制软件，它有助于创建、说明和组织复杂设想、过程与系统的业务和技术图表。使用</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Visio</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，可以轻松地将流程、系统和复杂信息可视化，它能够将难以理解的复杂文本和表格转换为一目了然的 </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Visio </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图表。生产与运营管理中涉及到的项目管理、质量管理、业务流程等内容，通过应用</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Visio</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软件绘制相关图表，能够以清除简明的方式有效地交流信息，提高了相关工作的效率和质量。</a:t>
            </a:r>
            <a:endParaRPr lang="zh-CN" altLang="en-US" sz="1400" dirty="0">
              <a:solidFill>
                <a:schemeClr val="bg2">
                  <a:lumMod val="10000"/>
                </a:schemeClr>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8029714" y="2510989"/>
            <a:ext cx="2484121" cy="0"/>
          </a:xfrm>
          <a:prstGeom prst="line">
            <a:avLst/>
          </a:prstGeom>
          <a:ln w="28575">
            <a:solidFill>
              <a:srgbClr val="181717"/>
            </a:solidFill>
          </a:ln>
        </p:spPr>
        <p:style>
          <a:lnRef idx="1">
            <a:schemeClr val="accent1"/>
          </a:lnRef>
          <a:fillRef idx="0">
            <a:schemeClr val="accent1"/>
          </a:fillRef>
          <a:effectRef idx="0">
            <a:schemeClr val="accent1"/>
          </a:effectRef>
          <a:fontRef idx="minor">
            <a:schemeClr val="tx1"/>
          </a:fontRef>
        </p:style>
      </p:cxnSp>
      <p:grpSp>
        <p:nvGrpSpPr>
          <p:cNvPr id="8" name="组合 17"/>
          <p:cNvGrpSpPr/>
          <p:nvPr/>
        </p:nvGrpSpPr>
        <p:grpSpPr>
          <a:xfrm>
            <a:off x="842469" y="1923787"/>
            <a:ext cx="6574331" cy="3862088"/>
            <a:chOff x="842469" y="1955800"/>
            <a:chExt cx="6574331" cy="3862088"/>
          </a:xfrm>
        </p:grpSpPr>
        <p:pic>
          <p:nvPicPr>
            <p:cNvPr id="13" name="图片 12"/>
            <p:cNvPicPr>
              <a:picLocks noChangeAspect="1"/>
            </p:cNvPicPr>
            <p:nvPr/>
          </p:nvPicPr>
          <p:blipFill>
            <a:blip r:embed="rId1" cstate="print">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tretch>
              <a:fillRect/>
            </a:stretch>
          </p:blipFill>
          <p:spPr>
            <a:xfrm>
              <a:off x="842469" y="2109599"/>
              <a:ext cx="5696353" cy="3560220"/>
            </a:xfrm>
            <a:prstGeom prst="rect">
              <a:avLst/>
            </a:prstGeom>
            <a:ln w="152400">
              <a:solidFill>
                <a:schemeClr val="bg2">
                  <a:lumMod val="10000"/>
                </a:schemeClr>
              </a:solidFill>
            </a:ln>
          </p:spPr>
        </p:pic>
        <p:sp>
          <p:nvSpPr>
            <p:cNvPr id="17" name="矩形 16"/>
            <p:cNvSpPr/>
            <p:nvPr/>
          </p:nvSpPr>
          <p:spPr>
            <a:xfrm>
              <a:off x="6640422" y="1955800"/>
              <a:ext cx="776378" cy="3862088"/>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217" name="Picture 1" descr="d:\Documents\Tencent Files\649211130\Image\Group\UONL@`(TD5830[@HWRP]}SQ.png"/>
          <p:cNvPicPr>
            <a:picLocks noChangeAspect="1" noChangeArrowheads="1"/>
          </p:cNvPicPr>
          <p:nvPr/>
        </p:nvPicPr>
        <p:blipFill>
          <a:blip r:embed="rId3"/>
          <a:srcRect/>
          <a:stretch>
            <a:fillRect/>
          </a:stretch>
        </p:blipFill>
        <p:spPr bwMode="auto">
          <a:xfrm>
            <a:off x="767960" y="1994225"/>
            <a:ext cx="6023457" cy="363421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800"/>
                                        <p:tgtEl>
                                          <p:spTgt spid="8"/>
                                        </p:tgtEl>
                                      </p:cBhvr>
                                    </p:animEffect>
                                  </p:childTnLst>
                                </p:cTn>
                              </p:par>
                              <p:par>
                                <p:cTn id="8" presetID="42" presetClass="entr" presetSubtype="0" fill="hold" grpId="0" nodeType="withEffect">
                                  <p:stCondLst>
                                    <p:cond delay="7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anim calcmode="lin" valueType="num">
                                      <p:cBhvr>
                                        <p:cTn id="11" dur="1000" fill="hold"/>
                                        <p:tgtEl>
                                          <p:spTgt spid="14"/>
                                        </p:tgtEl>
                                        <p:attrNameLst>
                                          <p:attrName>ppt_x</p:attrName>
                                        </p:attrNameLst>
                                      </p:cBhvr>
                                      <p:tavLst>
                                        <p:tav tm="0">
                                          <p:val>
                                            <p:strVal val="#ppt_x"/>
                                          </p:val>
                                        </p:tav>
                                        <p:tav tm="100000">
                                          <p:val>
                                            <p:strVal val="#ppt_x"/>
                                          </p:val>
                                        </p:tav>
                                      </p:tavLst>
                                    </p:anim>
                                    <p:anim calcmode="lin" valueType="num">
                                      <p:cBhvr>
                                        <p:cTn id="12" dur="1000" fill="hold"/>
                                        <p:tgtEl>
                                          <p:spTgt spid="14"/>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160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42" presetClass="entr" presetSubtype="0" fill="hold" nodeType="withEffect">
                                  <p:stCondLst>
                                    <p:cond delay="2000"/>
                                  </p:stCondLst>
                                  <p:childTnLst>
                                    <p:set>
                                      <p:cBhvr>
                                        <p:cTn id="17" dur="1" fill="hold">
                                          <p:stCondLst>
                                            <p:cond delay="0"/>
                                          </p:stCondLst>
                                        </p:cTn>
                                        <p:tgtEl>
                                          <p:spTgt spid="15">
                                            <p:txEl>
                                              <p:pRg st="0" end="0"/>
                                            </p:txEl>
                                          </p:spTgt>
                                        </p:tgtEl>
                                        <p:attrNameLst>
                                          <p:attrName>style.visibility</p:attrName>
                                        </p:attrNameLst>
                                      </p:cBhvr>
                                      <p:to>
                                        <p:strVal val="visible"/>
                                      </p:to>
                                    </p:set>
                                    <p:animEffect transition="in" filter="fade">
                                      <p:cBhvr>
                                        <p:cTn id="18" dur="1000"/>
                                        <p:tgtEl>
                                          <p:spTgt spid="15">
                                            <p:txEl>
                                              <p:pRg st="0" end="0"/>
                                            </p:txEl>
                                          </p:spTgt>
                                        </p:tgtEl>
                                      </p:cBhvr>
                                    </p:animEffect>
                                    <p:anim calcmode="lin" valueType="num">
                                      <p:cBhvr>
                                        <p:cTn id="19"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0"/>
            <a:ext cx="7680959"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26"/>
          <p:cNvGrpSpPr/>
          <p:nvPr/>
        </p:nvGrpSpPr>
        <p:grpSpPr>
          <a:xfrm>
            <a:off x="695325" y="332543"/>
            <a:ext cx="2999254" cy="738892"/>
            <a:chOff x="695325" y="386330"/>
            <a:chExt cx="2999254" cy="738892"/>
          </a:xfrm>
        </p:grpSpPr>
        <p:grpSp>
          <p:nvGrpSpPr>
            <p:cNvPr id="3" name="组合 12"/>
            <p:cNvGrpSpPr/>
            <p:nvPr/>
          </p:nvGrpSpPr>
          <p:grpSpPr>
            <a:xfrm>
              <a:off x="695325" y="386330"/>
              <a:ext cx="2999254" cy="738892"/>
              <a:chOff x="1328935" y="2467033"/>
              <a:chExt cx="2999254" cy="738892"/>
            </a:xfrm>
          </p:grpSpPr>
          <p:grpSp>
            <p:nvGrpSpPr>
              <p:cNvPr id="5" name="组合 13"/>
              <p:cNvGrpSpPr/>
              <p:nvPr/>
            </p:nvGrpSpPr>
            <p:grpSpPr>
              <a:xfrm>
                <a:off x="1328935" y="2524550"/>
                <a:ext cx="681375" cy="681375"/>
                <a:chOff x="2866816" y="2504421"/>
                <a:chExt cx="943184" cy="943184"/>
              </a:xfrm>
            </p:grpSpPr>
            <p:grpSp>
              <p:nvGrpSpPr>
                <p:cNvPr id="6" name="组合 15"/>
                <p:cNvGrpSpPr/>
                <p:nvPr/>
              </p:nvGrpSpPr>
              <p:grpSpPr>
                <a:xfrm>
                  <a:off x="2866816" y="2504421"/>
                  <a:ext cx="943184" cy="943184"/>
                  <a:chOff x="3173998" y="2528145"/>
                  <a:chExt cx="638355" cy="638355"/>
                </a:xfrm>
              </p:grpSpPr>
              <p:sp>
                <p:nvSpPr>
                  <p:cNvPr id="18" name="矩形 17"/>
                  <p:cNvSpPr/>
                  <p:nvPr/>
                </p:nvSpPr>
                <p:spPr>
                  <a:xfrm>
                    <a:off x="3173998" y="2528145"/>
                    <a:ext cx="638355" cy="6383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矩形 18"/>
                  <p:cNvSpPr/>
                  <p:nvPr/>
                </p:nvSpPr>
                <p:spPr>
                  <a:xfrm>
                    <a:off x="3234823" y="2588970"/>
                    <a:ext cx="516704" cy="51670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3279524" y="2633671"/>
                    <a:ext cx="427302" cy="427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矩形 16"/>
                <p:cNvSpPr/>
                <p:nvPr/>
              </p:nvSpPr>
              <p:spPr>
                <a:xfrm>
                  <a:off x="2976621" y="2611817"/>
                  <a:ext cx="723575" cy="809467"/>
                </a:xfrm>
                <a:prstGeom prst="rect">
                  <a:avLst/>
                </a:prstGeom>
              </p:spPr>
              <p:txBody>
                <a:bodyPr wrap="square">
                  <a:spAutoFit/>
                </a:bodyPr>
                <a:lstStyle/>
                <a:p>
                  <a:pPr algn="ctr" fontAlgn="t"/>
                  <a:r>
                    <a:rPr lang="en-US" altLang="zh-CN" sz="3200" dirty="0" smtClean="0">
                      <a:solidFill>
                        <a:schemeClr val="bg2">
                          <a:lumMod val="10000"/>
                        </a:schemeClr>
                      </a:solidFill>
                      <a:latin typeface="方正兰亭粗黑简体" panose="02000000000000000000" pitchFamily="2" charset="-122"/>
                      <a:ea typeface="方正兰亭粗黑简体" panose="02000000000000000000" pitchFamily="2" charset="-122"/>
                    </a:rPr>
                    <a:t>6</a:t>
                  </a:r>
                  <a:endParaRPr lang="en-US" altLang="zh-CN" sz="3200" b="0" i="0" dirty="0">
                    <a:solidFill>
                      <a:schemeClr val="bg2">
                        <a:lumMod val="10000"/>
                      </a:schemeClr>
                    </a:solidFill>
                    <a:effectLst/>
                    <a:latin typeface="方正兰亭粗黑简体" panose="02000000000000000000" pitchFamily="2" charset="-122"/>
                    <a:ea typeface="方正兰亭粗黑简体" panose="02000000000000000000" pitchFamily="2" charset="-122"/>
                  </a:endParaRPr>
                </a:p>
              </p:txBody>
            </p:sp>
          </p:grpSp>
          <p:sp>
            <p:nvSpPr>
              <p:cNvPr id="15" name="矩形 14"/>
              <p:cNvSpPr/>
              <p:nvPr/>
            </p:nvSpPr>
            <p:spPr>
              <a:xfrm>
                <a:off x="2142975" y="2467033"/>
                <a:ext cx="2185214" cy="461665"/>
              </a:xfrm>
              <a:prstGeom prst="rect">
                <a:avLst/>
              </a:prstGeom>
            </p:spPr>
            <p:txBody>
              <a:bodyPr wrap="none">
                <a:spAutoFit/>
              </a:bodyPr>
              <a:lstStyle/>
              <a:p>
                <a:pPr fontAlgn="t"/>
                <a:r>
                  <a:rPr lang="en-US" altLang="zh-CN" sz="2400" dirty="0" err="1" smtClean="0">
                    <a:solidFill>
                      <a:schemeClr val="bg1"/>
                    </a:solidFill>
                    <a:latin typeface="方正兰亭粗黑简体" panose="02000000000000000000" pitchFamily="2" charset="-122"/>
                    <a:ea typeface="方正兰亭粗黑简体" panose="02000000000000000000" pitchFamily="2" charset="-122"/>
                  </a:rPr>
                  <a:t>PowerDesigner</a:t>
                </a:r>
                <a:endParaRPr lang="en-US" altLang="zh-CN" sz="2400" dirty="0">
                  <a:solidFill>
                    <a:schemeClr val="bg1"/>
                  </a:solidFill>
                  <a:latin typeface="方正兰亭粗黑简体" panose="02000000000000000000" pitchFamily="2" charset="-122"/>
                  <a:ea typeface="方正兰亭粗黑简体" panose="02000000000000000000" pitchFamily="2" charset="-122"/>
                </a:endParaRPr>
              </a:p>
            </p:txBody>
          </p:sp>
        </p:grpSp>
        <p:cxnSp>
          <p:nvCxnSpPr>
            <p:cNvPr id="26" name="直接连接符 25"/>
            <p:cNvCxnSpPr/>
            <p:nvPr/>
          </p:nvCxnSpPr>
          <p:spPr>
            <a:xfrm>
              <a:off x="1471900" y="442576"/>
              <a:ext cx="0" cy="68137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2" name="矩形 51"/>
          <p:cNvSpPr/>
          <p:nvPr/>
        </p:nvSpPr>
        <p:spPr>
          <a:xfrm>
            <a:off x="7831695" y="301841"/>
            <a:ext cx="4073260" cy="4293483"/>
          </a:xfrm>
          <a:prstGeom prst="rect">
            <a:avLst/>
          </a:prstGeom>
        </p:spPr>
        <p:txBody>
          <a:bodyPr wrap="square">
            <a:spAutoFit/>
          </a:bodyPr>
          <a:lstStyle/>
          <a:p>
            <a:pPr>
              <a:lnSpc>
                <a:spcPct val="130000"/>
              </a:lnSpc>
            </a:pP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 </a:t>
            </a:r>
            <a:r>
              <a:rPr lang="en-US" altLang="zh-CN" sz="1400" dirty="0" err="1" smtClean="0">
                <a:solidFill>
                  <a:schemeClr val="bg2">
                    <a:lumMod val="10000"/>
                  </a:schemeClr>
                </a:solidFill>
                <a:latin typeface="微软雅黑" panose="020B0503020204020204" pitchFamily="34" charset="-122"/>
                <a:ea typeface="微软雅黑" panose="020B0503020204020204" pitchFamily="34" charset="-122"/>
              </a:rPr>
              <a:t>PowerDesigner</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最初由</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Xiao-</a:t>
            </a:r>
            <a:r>
              <a:rPr lang="en-US" altLang="zh-CN" sz="1400" dirty="0" err="1" smtClean="0">
                <a:solidFill>
                  <a:schemeClr val="bg2">
                    <a:lumMod val="10000"/>
                  </a:schemeClr>
                </a:solidFill>
                <a:latin typeface="微软雅黑" panose="020B0503020204020204" pitchFamily="34" charset="-122"/>
                <a:ea typeface="微软雅黑" panose="020B0503020204020204" pitchFamily="34" charset="-122"/>
              </a:rPr>
              <a:t>Yun</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 Wang</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（王晓昀）在</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SDP Technologies</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公司开发完成。</a:t>
            </a:r>
            <a:r>
              <a:rPr lang="en-US" altLang="zh-CN" sz="1400" dirty="0" err="1" smtClean="0">
                <a:solidFill>
                  <a:schemeClr val="bg2">
                    <a:lumMod val="10000"/>
                  </a:schemeClr>
                </a:solidFill>
                <a:latin typeface="微软雅黑" panose="020B0503020204020204" pitchFamily="34" charset="-122"/>
                <a:ea typeface="微软雅黑" panose="020B0503020204020204" pitchFamily="34" charset="-122"/>
              </a:rPr>
              <a:t>PowerDesigner</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是</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Sybase</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的企业建模和设计解决方案，采用模型驱动方法，将业务与</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IT</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结合起来，可帮助部署有效的企业体系架构，并为研发生命周期管理提供强大的分析与设计技术。</a:t>
            </a:r>
            <a:r>
              <a:rPr lang="en-US" altLang="zh-CN" sz="1400" dirty="0" err="1" smtClean="0">
                <a:solidFill>
                  <a:schemeClr val="bg2">
                    <a:lumMod val="10000"/>
                  </a:schemeClr>
                </a:solidFill>
                <a:latin typeface="微软雅黑" panose="020B0503020204020204" pitchFamily="34" charset="-122"/>
                <a:ea typeface="微软雅黑" panose="020B0503020204020204" pitchFamily="34" charset="-122"/>
              </a:rPr>
              <a:t>PowerDesigner</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独具匠心地将多种标准数据建模技术（</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UML</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、业务流程建模以及市场领先的数据建模）集成一体，并与 </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.NET</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a:t>
            </a:r>
            <a:r>
              <a:rPr lang="en-US" altLang="zh-CN" sz="1400" dirty="0" err="1" smtClean="0">
                <a:solidFill>
                  <a:schemeClr val="bg2">
                    <a:lumMod val="10000"/>
                  </a:schemeClr>
                </a:solidFill>
                <a:latin typeface="微软雅黑" panose="020B0503020204020204" pitchFamily="34" charset="-122"/>
                <a:ea typeface="微软雅黑" panose="020B0503020204020204" pitchFamily="34" charset="-122"/>
              </a:rPr>
              <a:t>WorkSpace</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PowerBuilder</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Java</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Eclipse </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等主流开发平台集成起来，从而为传统的软件开发周期管理提供业务分析和规范的数据库设计解决方案。此外，它支持</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60</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多种关系数据库管理系统（</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RDBMS</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版本。</a:t>
            </a:r>
            <a:r>
              <a:rPr lang="en-US" altLang="zh-CN" sz="1400" dirty="0" err="1" smtClean="0">
                <a:solidFill>
                  <a:schemeClr val="bg2">
                    <a:lumMod val="10000"/>
                  </a:schemeClr>
                </a:solidFill>
                <a:latin typeface="微软雅黑" panose="020B0503020204020204" pitchFamily="34" charset="-122"/>
                <a:ea typeface="微软雅黑" panose="020B0503020204020204" pitchFamily="34" charset="-122"/>
              </a:rPr>
              <a:t>PowerDesigner</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运行在</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Microsoft Windows</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平台上，并提供了</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Eclipse</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插件。</a:t>
            </a:r>
            <a:endParaRPr lang="zh-CN" altLang="en-US" sz="1400" dirty="0">
              <a:solidFill>
                <a:schemeClr val="bg2">
                  <a:lumMod val="10000"/>
                </a:schemeClr>
              </a:solidFill>
            </a:endParaRPr>
          </a:p>
        </p:txBody>
      </p:sp>
      <p:grpSp>
        <p:nvGrpSpPr>
          <p:cNvPr id="14" name="组合 5"/>
          <p:cNvGrpSpPr/>
          <p:nvPr/>
        </p:nvGrpSpPr>
        <p:grpSpPr>
          <a:xfrm>
            <a:off x="8144546" y="4873849"/>
            <a:ext cx="2573021" cy="523220"/>
            <a:chOff x="8171179" y="4314555"/>
            <a:chExt cx="2573021" cy="523220"/>
          </a:xfrm>
        </p:grpSpPr>
        <p:sp>
          <p:nvSpPr>
            <p:cNvPr id="58" name="矩形 57"/>
            <p:cNvSpPr/>
            <p:nvPr/>
          </p:nvSpPr>
          <p:spPr>
            <a:xfrm>
              <a:off x="8171179" y="4314555"/>
              <a:ext cx="2177199" cy="523220"/>
            </a:xfrm>
            <a:prstGeom prst="rect">
              <a:avLst/>
            </a:prstGeom>
          </p:spPr>
          <p:txBody>
            <a:bodyPr wrap="none">
              <a:spAutoFit/>
            </a:bodyPr>
            <a:lstStyle/>
            <a:p>
              <a:pPr fontAlgn="t"/>
              <a:r>
                <a:rPr lang="en-US" altLang="zh-CN" sz="2800" b="1" dirty="0" err="1" smtClean="0">
                  <a:solidFill>
                    <a:schemeClr val="bg2">
                      <a:lumMod val="10000"/>
                    </a:schemeClr>
                  </a:solidFill>
                  <a:latin typeface="方正兰亭粗黑简体" panose="02000000000000000000" pitchFamily="2" charset="-122"/>
                  <a:ea typeface="方正兰亭粗黑简体" panose="02000000000000000000" pitchFamily="2" charset="-122"/>
                </a:rPr>
                <a:t>PowerDesign</a:t>
              </a:r>
              <a:endParaRPr lang="en-US" altLang="zh-CN" sz="28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cxnSp>
          <p:nvCxnSpPr>
            <p:cNvPr id="61" name="直接连接符 60"/>
            <p:cNvCxnSpPr/>
            <p:nvPr/>
          </p:nvCxnSpPr>
          <p:spPr>
            <a:xfrm>
              <a:off x="8260079" y="4760993"/>
              <a:ext cx="2484121" cy="0"/>
            </a:xfrm>
            <a:prstGeom prst="line">
              <a:avLst/>
            </a:prstGeom>
            <a:ln w="28575">
              <a:solidFill>
                <a:srgbClr val="181717"/>
              </a:solidFill>
            </a:ln>
          </p:spPr>
          <p:style>
            <a:lnRef idx="1">
              <a:schemeClr val="accent1"/>
            </a:lnRef>
            <a:fillRef idx="0">
              <a:schemeClr val="accent1"/>
            </a:fillRef>
            <a:effectRef idx="0">
              <a:schemeClr val="accent1"/>
            </a:effectRef>
            <a:fontRef idx="minor">
              <a:schemeClr val="tx1"/>
            </a:fontRef>
          </p:style>
        </p:cxnSp>
      </p:grpSp>
      <p:pic>
        <p:nvPicPr>
          <p:cNvPr id="2050" name="Picture 2"/>
          <p:cNvPicPr>
            <a:picLocks noChangeAspect="1" noChangeArrowheads="1"/>
          </p:cNvPicPr>
          <p:nvPr/>
        </p:nvPicPr>
        <p:blipFill>
          <a:blip r:embed="rId1"/>
          <a:srcRect/>
          <a:stretch>
            <a:fillRect/>
          </a:stretch>
        </p:blipFill>
        <p:spPr bwMode="auto">
          <a:xfrm>
            <a:off x="1910688" y="1032306"/>
            <a:ext cx="2927641" cy="3612132"/>
          </a:xfrm>
          <a:prstGeom prst="rect">
            <a:avLst/>
          </a:prstGeom>
          <a:noFill/>
          <a:ln w="9525">
            <a:noFill/>
            <a:miter lim="800000"/>
            <a:headEnd/>
            <a:tailEnd/>
          </a:ln>
          <a:effectLst/>
        </p:spPr>
      </p:pic>
      <p:sp>
        <p:nvSpPr>
          <p:cNvPr id="43" name="TextBox 42"/>
          <p:cNvSpPr txBox="1"/>
          <p:nvPr/>
        </p:nvSpPr>
        <p:spPr>
          <a:xfrm>
            <a:off x="1145219" y="5246703"/>
            <a:ext cx="4873841" cy="369332"/>
          </a:xfrm>
          <a:prstGeom prst="rect">
            <a:avLst/>
          </a:prstGeom>
          <a:noFill/>
        </p:spPr>
        <p:txBody>
          <a:bodyPr wrap="squar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王晓昀       </a:t>
            </a:r>
            <a:r>
              <a:rPr lang="en-US" altLang="zh-CN" dirty="0" err="1" smtClean="0">
                <a:solidFill>
                  <a:schemeClr val="bg1"/>
                </a:solidFill>
                <a:latin typeface="微软雅黑" panose="020B0503020204020204" pitchFamily="34" charset="-122"/>
                <a:ea typeface="微软雅黑" panose="020B0503020204020204" pitchFamily="34" charset="-122"/>
              </a:rPr>
              <a:t>PowerDesigner</a:t>
            </a:r>
            <a:r>
              <a:rPr lang="zh-CN" altLang="en-US" dirty="0" smtClean="0">
                <a:solidFill>
                  <a:schemeClr val="bg1"/>
                </a:solidFill>
                <a:latin typeface="微软雅黑" panose="020B0503020204020204" pitchFamily="34" charset="-122"/>
                <a:ea typeface="微软雅黑" panose="020B0503020204020204" pitchFamily="34" charset="-122"/>
              </a:rPr>
              <a:t>创始人</a:t>
            </a:r>
            <a:endParaRPr lang="zh-CN" altLang="en-US"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80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1000"/>
                                        <p:tgtEl>
                                          <p:spTgt spid="52"/>
                                        </p:tgtEl>
                                      </p:cBhvr>
                                    </p:animEffect>
                                    <p:anim calcmode="lin" valueType="num">
                                      <p:cBhvr>
                                        <p:cTn id="8" dur="1000" fill="hold"/>
                                        <p:tgtEl>
                                          <p:spTgt spid="52"/>
                                        </p:tgtEl>
                                        <p:attrNameLst>
                                          <p:attrName>ppt_x</p:attrName>
                                        </p:attrNameLst>
                                      </p:cBhvr>
                                      <p:tavLst>
                                        <p:tav tm="0">
                                          <p:val>
                                            <p:strVal val="#ppt_x"/>
                                          </p:val>
                                        </p:tav>
                                        <p:tav tm="100000">
                                          <p:val>
                                            <p:strVal val="#ppt_x"/>
                                          </p:val>
                                        </p:tav>
                                      </p:tavLst>
                                    </p:anim>
                                    <p:anim calcmode="lin" valueType="num">
                                      <p:cBhvr>
                                        <p:cTn id="9" dur="1000" fill="hold"/>
                                        <p:tgtEl>
                                          <p:spTgt spid="5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7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680325" y="-66502"/>
            <a:ext cx="4511675" cy="699100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95325" y="329180"/>
            <a:ext cx="2999254" cy="738892"/>
            <a:chOff x="695325" y="386330"/>
            <a:chExt cx="2999254" cy="738892"/>
          </a:xfrm>
        </p:grpSpPr>
        <p:grpSp>
          <p:nvGrpSpPr>
            <p:cNvPr id="4" name="组合 3"/>
            <p:cNvGrpSpPr/>
            <p:nvPr/>
          </p:nvGrpSpPr>
          <p:grpSpPr>
            <a:xfrm>
              <a:off x="695325" y="386330"/>
              <a:ext cx="2999254" cy="738892"/>
              <a:chOff x="1328935" y="2467033"/>
              <a:chExt cx="2999254" cy="738892"/>
            </a:xfrm>
          </p:grpSpPr>
          <p:grpSp>
            <p:nvGrpSpPr>
              <p:cNvPr id="7" name="组合 6"/>
              <p:cNvGrpSpPr/>
              <p:nvPr/>
            </p:nvGrpSpPr>
            <p:grpSpPr>
              <a:xfrm>
                <a:off x="1328935" y="2524550"/>
                <a:ext cx="681375" cy="681375"/>
                <a:chOff x="2866816" y="2504421"/>
                <a:chExt cx="943184" cy="943184"/>
              </a:xfrm>
            </p:grpSpPr>
            <p:grpSp>
              <p:nvGrpSpPr>
                <p:cNvPr id="9" name="组合 8"/>
                <p:cNvGrpSpPr/>
                <p:nvPr/>
              </p:nvGrpSpPr>
              <p:grpSpPr>
                <a:xfrm>
                  <a:off x="2866816" y="2504421"/>
                  <a:ext cx="943184" cy="943184"/>
                  <a:chOff x="3173998" y="2528145"/>
                  <a:chExt cx="638355" cy="638355"/>
                </a:xfrm>
              </p:grpSpPr>
              <p:sp>
                <p:nvSpPr>
                  <p:cNvPr id="11" name="矩形 10"/>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矩形 11"/>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279524" y="2633671"/>
                    <a:ext cx="427302" cy="427302"/>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p:nvSpPr>
              <p:spPr>
                <a:xfrm>
                  <a:off x="2976621" y="2611817"/>
                  <a:ext cx="723575" cy="809467"/>
                </a:xfrm>
                <a:prstGeom prst="rect">
                  <a:avLst/>
                </a:prstGeom>
              </p:spPr>
              <p:txBody>
                <a:bodyPr wrap="square">
                  <a:spAutoFit/>
                </a:bodyPr>
                <a:lstStyle/>
                <a:p>
                  <a:pPr algn="ctr" fontAlgn="t"/>
                  <a:r>
                    <a:rPr lang="en-US" altLang="zh-CN" sz="3200" dirty="0" smtClean="0">
                      <a:solidFill>
                        <a:schemeClr val="bg1"/>
                      </a:solidFill>
                      <a:latin typeface="方正兰亭粗黑简体" panose="02000000000000000000" pitchFamily="2" charset="-122"/>
                      <a:ea typeface="方正兰亭粗黑简体" panose="02000000000000000000" pitchFamily="2" charset="-122"/>
                    </a:rPr>
                    <a:t>6</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8" name="矩形 7"/>
              <p:cNvSpPr/>
              <p:nvPr/>
            </p:nvSpPr>
            <p:spPr>
              <a:xfrm>
                <a:off x="2142975" y="2467033"/>
                <a:ext cx="2185214" cy="461665"/>
              </a:xfrm>
              <a:prstGeom prst="rect">
                <a:avLst/>
              </a:prstGeom>
            </p:spPr>
            <p:txBody>
              <a:bodyPr wrap="none">
                <a:spAutoFit/>
              </a:bodyPr>
              <a:lstStyle/>
              <a:p>
                <a:pPr fontAlgn="t"/>
                <a:r>
                  <a:rPr lang="en-US" altLang="zh-CN" sz="2400" dirty="0" err="1" smtClean="0">
                    <a:solidFill>
                      <a:schemeClr val="bg2">
                        <a:lumMod val="10000"/>
                      </a:schemeClr>
                    </a:solidFill>
                    <a:latin typeface="方正兰亭粗黑简体" panose="02000000000000000000" pitchFamily="2" charset="-122"/>
                    <a:ea typeface="方正兰亭粗黑简体" panose="02000000000000000000" pitchFamily="2" charset="-122"/>
                  </a:rPr>
                  <a:t>PowerDesigner</a:t>
                </a:r>
                <a:endParaRPr lang="en-US" altLang="zh-CN" sz="2400"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grpSp>
        <p:cxnSp>
          <p:nvCxnSpPr>
            <p:cNvPr id="6" name="直接连接符 5"/>
            <p:cNvCxnSpPr/>
            <p:nvPr/>
          </p:nvCxnSpPr>
          <p:spPr>
            <a:xfrm>
              <a:off x="1471900" y="442576"/>
              <a:ext cx="0" cy="681375"/>
            </a:xfrm>
            <a:prstGeom prst="lin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1742536" y="1604513"/>
            <a:ext cx="586596" cy="3416061"/>
            <a:chOff x="-1742536" y="1604513"/>
            <a:chExt cx="586596" cy="3416061"/>
          </a:xfrm>
        </p:grpSpPr>
        <p:sp>
          <p:nvSpPr>
            <p:cNvPr id="20" name="等腰三角形 19"/>
            <p:cNvSpPr/>
            <p:nvPr/>
          </p:nvSpPr>
          <p:spPr>
            <a:xfrm>
              <a:off x="-1742536" y="1604513"/>
              <a:ext cx="586596" cy="3416061"/>
            </a:xfrm>
            <a:prstGeom prst="triangl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a:off x="-1576388" y="1604513"/>
              <a:ext cx="247650" cy="1314900"/>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612093" y="1515451"/>
            <a:ext cx="2040298" cy="369332"/>
            <a:chOff x="-193621" y="1770604"/>
            <a:chExt cx="2040298" cy="369332"/>
          </a:xfrm>
        </p:grpSpPr>
        <p:sp>
          <p:nvSpPr>
            <p:cNvPr id="26" name="矩形 25"/>
            <p:cNvSpPr/>
            <p:nvPr/>
          </p:nvSpPr>
          <p:spPr>
            <a:xfrm>
              <a:off x="-173740" y="1775872"/>
              <a:ext cx="2020417" cy="339746"/>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93621" y="1770604"/>
              <a:ext cx="1107996" cy="369332"/>
            </a:xfrm>
            <a:prstGeom prst="rect">
              <a:avLst/>
            </a:prstGeom>
          </p:spPr>
          <p:txBody>
            <a:bodyPr wrap="none">
              <a:spAutoFit/>
            </a:bodyPr>
            <a:lstStyle/>
            <a:p>
              <a:pPr fontAlgn="t"/>
              <a:r>
                <a:rPr lang="zh-CN" altLang="en-US" dirty="0" smtClean="0">
                  <a:solidFill>
                    <a:schemeClr val="bg1"/>
                  </a:solidFill>
                  <a:latin typeface="方正兰亭粗黑简体" panose="02000000000000000000" pitchFamily="2" charset="-122"/>
                  <a:ea typeface="方正兰亭粗黑简体" panose="02000000000000000000" pitchFamily="2" charset="-122"/>
                </a:rPr>
                <a:t>使用图片</a:t>
              </a:r>
              <a:endParaRPr lang="en-US" altLang="zh-CN" dirty="0">
                <a:solidFill>
                  <a:schemeClr val="bg1"/>
                </a:solidFill>
                <a:latin typeface="方正兰亭粗黑简体" panose="02000000000000000000" pitchFamily="2" charset="-122"/>
                <a:ea typeface="方正兰亭粗黑简体" panose="02000000000000000000" pitchFamily="2" charset="-122"/>
              </a:endParaRPr>
            </a:p>
          </p:txBody>
        </p:sp>
      </p:grpSp>
      <p:grpSp>
        <p:nvGrpSpPr>
          <p:cNvPr id="14" name="组合 13"/>
          <p:cNvGrpSpPr/>
          <p:nvPr/>
        </p:nvGrpSpPr>
        <p:grpSpPr>
          <a:xfrm>
            <a:off x="8129170" y="1574843"/>
            <a:ext cx="3573066" cy="3403859"/>
            <a:chOff x="8129170" y="1574843"/>
            <a:chExt cx="3573066" cy="3403859"/>
          </a:xfrm>
        </p:grpSpPr>
        <p:sp>
          <p:nvSpPr>
            <p:cNvPr id="29" name="矩形 28"/>
            <p:cNvSpPr/>
            <p:nvPr/>
          </p:nvSpPr>
          <p:spPr>
            <a:xfrm>
              <a:off x="8135227" y="2108814"/>
              <a:ext cx="3567009" cy="2869888"/>
            </a:xfrm>
            <a:prstGeom prst="rect">
              <a:avLst/>
            </a:prstGeom>
          </p:spPr>
          <p:txBody>
            <a:bodyPr wrap="square">
              <a:spAutoFit/>
            </a:bodyPr>
            <a:lstStyle/>
            <a:p>
              <a:pPr>
                <a:lnSpc>
                  <a:spcPct val="130000"/>
                </a:lnSpc>
              </a:pPr>
              <a:r>
                <a:rPr lang="en-US" altLang="zh-CN" sz="1400" dirty="0" smtClean="0">
                  <a:solidFill>
                    <a:schemeClr val="bg1"/>
                  </a:solidFill>
                  <a:latin typeface="微软雅黑" panose="020B0503020204020204" pitchFamily="34" charset="-122"/>
                  <a:ea typeface="微软雅黑" panose="020B0503020204020204" pitchFamily="34" charset="-122"/>
                </a:rPr>
                <a:t>Power designer</a:t>
              </a:r>
              <a:r>
                <a:rPr lang="zh-CN" altLang="en-US" sz="1400" dirty="0" smtClean="0">
                  <a:solidFill>
                    <a:schemeClr val="bg1"/>
                  </a:solidFill>
                  <a:latin typeface="微软雅黑" panose="020B0503020204020204" pitchFamily="34" charset="-122"/>
                  <a:ea typeface="微软雅黑" panose="020B0503020204020204" pitchFamily="34" charset="-122"/>
                </a:rPr>
                <a:t>是能进行数据库设计的强大的软件，是一款开发人员常用的数据库建模工具。使用它可以分别从概念数据模型</a:t>
              </a:r>
              <a:r>
                <a:rPr lang="en-US" altLang="zh-CN" sz="1400" dirty="0" smtClean="0">
                  <a:solidFill>
                    <a:schemeClr val="bg1"/>
                  </a:solidFill>
                  <a:latin typeface="微软雅黑" panose="020B0503020204020204" pitchFamily="34" charset="-122"/>
                  <a:ea typeface="微软雅黑" panose="020B0503020204020204" pitchFamily="34" charset="-122"/>
                </a:rPr>
                <a:t>(Conceptual Data Model)</a:t>
              </a:r>
              <a:r>
                <a:rPr lang="zh-CN" altLang="en-US" sz="1400" dirty="0" smtClean="0">
                  <a:solidFill>
                    <a:schemeClr val="bg1"/>
                  </a:solidFill>
                  <a:latin typeface="微软雅黑" panose="020B0503020204020204" pitchFamily="34" charset="-122"/>
                  <a:ea typeface="微软雅黑" panose="020B0503020204020204" pitchFamily="34" charset="-122"/>
                </a:rPr>
                <a:t>和物理数据模型</a:t>
              </a:r>
              <a:r>
                <a:rPr lang="en-US" altLang="zh-CN" sz="1400" dirty="0" smtClean="0">
                  <a:solidFill>
                    <a:schemeClr val="bg1"/>
                  </a:solidFill>
                  <a:latin typeface="微软雅黑" panose="020B0503020204020204" pitchFamily="34" charset="-122"/>
                  <a:ea typeface="微软雅黑" panose="020B0503020204020204" pitchFamily="34" charset="-122"/>
                </a:rPr>
                <a:t>(Physical Data Model)</a:t>
              </a:r>
              <a:r>
                <a:rPr lang="zh-CN" altLang="en-US" sz="1400" dirty="0" smtClean="0">
                  <a:solidFill>
                    <a:schemeClr val="bg1"/>
                  </a:solidFill>
                  <a:latin typeface="微软雅黑" panose="020B0503020204020204" pitchFamily="34" charset="-122"/>
                  <a:ea typeface="微软雅黑" panose="020B0503020204020204" pitchFamily="34" charset="-122"/>
                </a:rPr>
                <a:t>两个层次对数据库进行设计。在这里，概念数据模型描述的是独立于数据库管理系统</a:t>
              </a:r>
              <a:r>
                <a:rPr lang="en-US" altLang="zh-CN" sz="1400" dirty="0" smtClean="0">
                  <a:solidFill>
                    <a:schemeClr val="bg1"/>
                  </a:solidFill>
                  <a:latin typeface="微软雅黑" panose="020B0503020204020204" pitchFamily="34" charset="-122"/>
                  <a:ea typeface="微软雅黑" panose="020B0503020204020204" pitchFamily="34" charset="-122"/>
                </a:rPr>
                <a:t>(DBMS)</a:t>
              </a:r>
              <a:r>
                <a:rPr lang="zh-CN" altLang="en-US" sz="1400" dirty="0" smtClean="0">
                  <a:solidFill>
                    <a:schemeClr val="bg1"/>
                  </a:solidFill>
                  <a:latin typeface="微软雅黑" panose="020B0503020204020204" pitchFamily="34" charset="-122"/>
                  <a:ea typeface="微软雅黑" panose="020B0503020204020204" pitchFamily="34" charset="-122"/>
                </a:rPr>
                <a:t>的实体定义和实体关系定义；物理数据模型是在概念数据模型的基础上针对目标数据库管理系统的具体化。</a:t>
              </a:r>
              <a:endParaRPr lang="zh-CN" altLang="en-US" sz="1400" dirty="0">
                <a:solidFill>
                  <a:schemeClr val="bg1"/>
                </a:solidFill>
              </a:endParaRPr>
            </a:p>
          </p:txBody>
        </p:sp>
        <p:sp>
          <p:nvSpPr>
            <p:cNvPr id="30" name="矩形 29"/>
            <p:cNvSpPr/>
            <p:nvPr/>
          </p:nvSpPr>
          <p:spPr>
            <a:xfrm>
              <a:off x="8129170" y="1574843"/>
              <a:ext cx="2185214" cy="461665"/>
            </a:xfrm>
            <a:prstGeom prst="rect">
              <a:avLst/>
            </a:prstGeom>
          </p:spPr>
          <p:txBody>
            <a:bodyPr wrap="none">
              <a:spAutoFit/>
            </a:bodyPr>
            <a:lstStyle/>
            <a:p>
              <a:pPr fontAlgn="t"/>
              <a:r>
                <a:rPr lang="en-US" altLang="zh-CN" sz="2400" dirty="0" err="1" smtClean="0">
                  <a:solidFill>
                    <a:schemeClr val="bg1"/>
                  </a:solidFill>
                  <a:latin typeface="方正兰亭粗黑简体" panose="02000000000000000000" pitchFamily="2" charset="-122"/>
                  <a:ea typeface="方正兰亭粗黑简体" panose="02000000000000000000" pitchFamily="2" charset="-122"/>
                </a:rPr>
                <a:t>PowerDesigner</a:t>
              </a:r>
              <a:endParaRPr lang="en-US" altLang="zh-CN" sz="2400" dirty="0">
                <a:solidFill>
                  <a:schemeClr val="bg1"/>
                </a:solidFill>
                <a:latin typeface="方正兰亭粗黑简体" panose="02000000000000000000" pitchFamily="2" charset="-122"/>
                <a:ea typeface="方正兰亭粗黑简体" panose="02000000000000000000" pitchFamily="2" charset="-122"/>
              </a:endParaRPr>
            </a:p>
          </p:txBody>
        </p:sp>
      </p:grpSp>
      <p:grpSp>
        <p:nvGrpSpPr>
          <p:cNvPr id="23" name="组合 22"/>
          <p:cNvGrpSpPr/>
          <p:nvPr/>
        </p:nvGrpSpPr>
        <p:grpSpPr>
          <a:xfrm>
            <a:off x="8228859" y="5367117"/>
            <a:ext cx="3280305" cy="1121638"/>
            <a:chOff x="8228859" y="5367121"/>
            <a:chExt cx="3280305" cy="615930"/>
          </a:xfrm>
        </p:grpSpPr>
        <p:sp>
          <p:nvSpPr>
            <p:cNvPr id="33" name="矩形 32"/>
            <p:cNvSpPr/>
            <p:nvPr/>
          </p:nvSpPr>
          <p:spPr>
            <a:xfrm>
              <a:off x="8228859" y="5367121"/>
              <a:ext cx="3272978" cy="615930"/>
            </a:xfrm>
            <a:prstGeom prst="rect">
              <a:avLst/>
            </a:prstGeom>
            <a:solidFill>
              <a:schemeClr val="bg1"/>
            </a:solidFill>
            <a:ln w="38100">
              <a:solidFill>
                <a:srgbClr val="181717"/>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266373" y="5468820"/>
              <a:ext cx="3242791" cy="456329"/>
            </a:xfrm>
            <a:prstGeom prst="rect">
              <a:avLst/>
            </a:prstGeom>
          </p:spPr>
          <p:txBody>
            <a:bodyPr wrap="square">
              <a:spAutoFit/>
            </a:bodyPr>
            <a:lstStyle/>
            <a:p>
              <a:r>
                <a:rPr lang="en-US" altLang="zh-CN" sz="1200" b="1" dirty="0" err="1" smtClean="0">
                  <a:solidFill>
                    <a:schemeClr val="bg2">
                      <a:lumMod val="10000"/>
                    </a:schemeClr>
                  </a:solidFill>
                </a:rPr>
                <a:t>PowerDesigner</a:t>
              </a:r>
              <a:r>
                <a:rPr lang="zh-CN" altLang="en-US" sz="1200" b="1" dirty="0" smtClean="0">
                  <a:solidFill>
                    <a:schemeClr val="bg2">
                      <a:lumMod val="10000"/>
                    </a:schemeClr>
                  </a:solidFill>
                </a:rPr>
                <a:t>对数据库建模的支持非常好，支持了</a:t>
              </a:r>
              <a:r>
                <a:rPr lang="en-US" altLang="zh-CN" sz="1200" b="1" dirty="0" smtClean="0">
                  <a:solidFill>
                    <a:schemeClr val="bg2">
                      <a:lumMod val="10000"/>
                    </a:schemeClr>
                  </a:solidFill>
                </a:rPr>
                <a:t>90%</a:t>
              </a:r>
              <a:r>
                <a:rPr lang="zh-CN" altLang="en-US" sz="1200" b="1" dirty="0" smtClean="0">
                  <a:solidFill>
                    <a:schemeClr val="bg2">
                      <a:lumMod val="10000"/>
                    </a:schemeClr>
                  </a:solidFill>
                </a:rPr>
                <a:t>左右的数据库，但对</a:t>
              </a:r>
              <a:r>
                <a:rPr lang="en-US" altLang="zh-CN" sz="1200" b="1" dirty="0" smtClean="0">
                  <a:solidFill>
                    <a:schemeClr val="bg2">
                      <a:lumMod val="10000"/>
                    </a:schemeClr>
                  </a:solidFill>
                </a:rPr>
                <a:t>UML</a:t>
              </a:r>
              <a:r>
                <a:rPr lang="zh-CN" altLang="en-US" sz="1200" b="1" dirty="0" smtClean="0">
                  <a:solidFill>
                    <a:schemeClr val="bg2">
                      <a:lumMod val="10000"/>
                    </a:schemeClr>
                  </a:solidFill>
                </a:rPr>
                <a:t>建模使用的各种图的支持不尽人意，很多人都是用它来进行数据库建模</a:t>
              </a:r>
              <a:endParaRPr lang="zh-CN" altLang="en-US" sz="1200" b="1" dirty="0">
                <a:solidFill>
                  <a:schemeClr val="bg2">
                    <a:lumMod val="10000"/>
                  </a:schemeClr>
                </a:solidFill>
              </a:endParaRPr>
            </a:p>
          </p:txBody>
        </p:sp>
      </p:grpSp>
      <p:pic>
        <p:nvPicPr>
          <p:cNvPr id="35" name="图片 34"/>
          <p:cNvPicPr/>
          <p:nvPr/>
        </p:nvPicPr>
        <p:blipFill>
          <a:blip r:embed="rId1"/>
          <a:stretch>
            <a:fillRect/>
          </a:stretch>
        </p:blipFill>
        <p:spPr>
          <a:xfrm>
            <a:off x="281078" y="2005629"/>
            <a:ext cx="6599556" cy="46713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2" presetClass="entr" presetSubtype="2" fill="hold" grpId="0" nodeType="withEffect">
                                  <p:stCondLst>
                                    <p:cond delay="1300"/>
                                  </p:stCondLst>
                                  <p:childTnLst>
                                    <p:set>
                                      <p:cBhvr>
                                        <p:cTn id="9" dur="1" fill="hold">
                                          <p:stCondLst>
                                            <p:cond delay="0"/>
                                          </p:stCondLst>
                                        </p:cTn>
                                        <p:tgtEl>
                                          <p:spTgt spid="2"/>
                                        </p:tgtEl>
                                        <p:attrNameLst>
                                          <p:attrName>style.visibility</p:attrName>
                                        </p:attrNameLst>
                                      </p:cBhvr>
                                      <p:to>
                                        <p:strVal val="visible"/>
                                      </p:to>
                                    </p:set>
                                    <p:animEffect transition="in" filter="wipe(right)">
                                      <p:cBhvr>
                                        <p:cTn id="10" dur="800"/>
                                        <p:tgtEl>
                                          <p:spTgt spid="2"/>
                                        </p:tgtEl>
                                      </p:cBhvr>
                                    </p:animEffect>
                                  </p:childTnLst>
                                </p:cTn>
                              </p:par>
                              <p:par>
                                <p:cTn id="11" presetID="42" presetClass="entr" presetSubtype="0" fill="hold" nodeType="withEffect">
                                  <p:stCondLst>
                                    <p:cond delay="20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330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1000"/>
                                        <p:tgtEl>
                                          <p:spTgt spid="23"/>
                                        </p:tgtEl>
                                      </p:cBhvr>
                                    </p:animEffect>
                                    <p:anim calcmode="lin" valueType="num">
                                      <p:cBhvr>
                                        <p:cTn id="19" dur="1000" fill="hold"/>
                                        <p:tgtEl>
                                          <p:spTgt spid="23"/>
                                        </p:tgtEl>
                                        <p:attrNameLst>
                                          <p:attrName>ppt_x</p:attrName>
                                        </p:attrNameLst>
                                      </p:cBhvr>
                                      <p:tavLst>
                                        <p:tav tm="0">
                                          <p:val>
                                            <p:strVal val="#ppt_x"/>
                                          </p:val>
                                        </p:tav>
                                        <p:tav tm="100000">
                                          <p:val>
                                            <p:strVal val="#ppt_x"/>
                                          </p:val>
                                        </p:tav>
                                      </p:tavLst>
                                    </p:anim>
                                    <p:anim calcmode="lin" valueType="num">
                                      <p:cBhvr>
                                        <p:cTn id="20"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duotone>
              <a:prstClr val="black"/>
              <a:schemeClr val="accent3">
                <a:tint val="45000"/>
                <a:satMod val="400000"/>
              </a:schemeClr>
            </a:duotone>
            <a:extLst>
              <a:ext uri="{BEBA8EAE-BF5A-486C-A8C5-ECC9F3942E4B}">
                <a14:imgProps xmlns:a14="http://schemas.microsoft.com/office/drawing/2010/main">
                  <a14:imgLayer r:embed="rId2">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7620000"/>
          </a:xfrm>
          <a:prstGeom prst="rect">
            <a:avLst/>
          </a:prstGeom>
        </p:spPr>
      </p:pic>
      <p:sp>
        <p:nvSpPr>
          <p:cNvPr id="2" name="矩形 1"/>
          <p:cNvSpPr/>
          <p:nvPr/>
        </p:nvSpPr>
        <p:spPr>
          <a:xfrm>
            <a:off x="641230" y="642668"/>
            <a:ext cx="10909540" cy="5572664"/>
          </a:xfrm>
          <a:prstGeom prst="rect">
            <a:avLst/>
          </a:prstGeom>
          <a:gradFill>
            <a:gsLst>
              <a:gs pos="43000">
                <a:srgbClr val="302D2D">
                  <a:alpha val="60000"/>
                </a:srgbClr>
              </a:gs>
              <a:gs pos="0">
                <a:schemeClr val="bg2">
                  <a:lumMod val="25000"/>
                  <a:alpha val="40000"/>
                </a:schemeClr>
              </a:gs>
              <a:gs pos="100000">
                <a:schemeClr val="bg2">
                  <a:lumMod val="10000"/>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1301873" y="2687965"/>
            <a:ext cx="9544050" cy="3285900"/>
          </a:xfrm>
          <a:prstGeom prst="rect">
            <a:avLst/>
          </a:prstGeom>
        </p:spPr>
        <p:txBody>
          <a:bodyPr wrap="square">
            <a:spAutoFit/>
          </a:bodyPr>
          <a:lstStyle/>
          <a:p>
            <a:pPr algn="just">
              <a:lnSpc>
                <a:spcPct val="150000"/>
              </a:lnSpc>
            </a:pPr>
            <a:r>
              <a:rPr lang="zh-CN" altLang="en-US" sz="1400" dirty="0" smtClean="0">
                <a:solidFill>
                  <a:schemeClr val="bg1"/>
                </a:solidFill>
                <a:latin typeface="微软雅黑" panose="020B0503020204020204" pitchFamily="34" charset="-122"/>
                <a:ea typeface="微软雅黑" panose="020B0503020204020204" pitchFamily="34" charset="-122"/>
              </a:rPr>
              <a:t> </a:t>
            </a:r>
            <a:r>
              <a:rPr lang="en-US" altLang="zh-CN" sz="1400" dirty="0" err="1" smtClean="0">
                <a:solidFill>
                  <a:schemeClr val="bg1"/>
                </a:solidFill>
                <a:latin typeface="微软雅黑" panose="020B0503020204020204" pitchFamily="34" charset="-122"/>
                <a:ea typeface="微软雅黑" panose="020B0503020204020204" pitchFamily="34" charset="-122"/>
              </a:rPr>
              <a:t>StarUML</a:t>
            </a:r>
            <a:r>
              <a:rPr lang="en-US" altLang="zh-CN" sz="1400" dirty="0" smtClean="0">
                <a:solidFill>
                  <a:schemeClr val="bg1"/>
                </a:solidFill>
                <a:latin typeface="微软雅黑" panose="020B0503020204020204" pitchFamily="34" charset="-122"/>
                <a:ea typeface="微软雅黑" panose="020B0503020204020204" pitchFamily="34" charset="-122"/>
              </a:rPr>
              <a:t>(</a:t>
            </a:r>
            <a:r>
              <a:rPr lang="zh-CN" altLang="en-US" sz="1400" dirty="0" smtClean="0">
                <a:solidFill>
                  <a:schemeClr val="bg1"/>
                </a:solidFill>
                <a:latin typeface="微软雅黑" panose="020B0503020204020204" pitchFamily="34" charset="-122"/>
                <a:ea typeface="微软雅黑" panose="020B0503020204020204" pitchFamily="34" charset="-122"/>
              </a:rPr>
              <a:t>简称</a:t>
            </a:r>
            <a:r>
              <a:rPr lang="en-US" altLang="zh-CN" sz="1400" dirty="0" smtClean="0">
                <a:solidFill>
                  <a:schemeClr val="bg1"/>
                </a:solidFill>
                <a:latin typeface="微软雅黑" panose="020B0503020204020204" pitchFamily="34" charset="-122"/>
                <a:ea typeface="微软雅黑" panose="020B0503020204020204" pitchFamily="34" charset="-122"/>
              </a:rPr>
              <a:t>SU)</a:t>
            </a:r>
            <a:r>
              <a:rPr lang="zh-CN" altLang="en-US" sz="1400" dirty="0" smtClean="0">
                <a:solidFill>
                  <a:schemeClr val="bg1"/>
                </a:solidFill>
                <a:latin typeface="微软雅黑" panose="020B0503020204020204" pitchFamily="34" charset="-122"/>
                <a:ea typeface="微软雅黑" panose="020B0503020204020204" pitchFamily="34" charset="-122"/>
              </a:rPr>
              <a:t>，是一种创建</a:t>
            </a:r>
            <a:r>
              <a:rPr lang="en-US" altLang="zh-CN" sz="1400" dirty="0" smtClean="0">
                <a:solidFill>
                  <a:schemeClr val="bg1"/>
                </a:solidFill>
                <a:latin typeface="微软雅黑" panose="020B0503020204020204" pitchFamily="34" charset="-122"/>
                <a:ea typeface="微软雅黑" panose="020B0503020204020204" pitchFamily="34" charset="-122"/>
              </a:rPr>
              <a:t>UML</a:t>
            </a:r>
            <a:r>
              <a:rPr lang="zh-CN" altLang="en-US" sz="1400" dirty="0" smtClean="0">
                <a:solidFill>
                  <a:schemeClr val="bg1"/>
                </a:solidFill>
                <a:latin typeface="微软雅黑" panose="020B0503020204020204" pitchFamily="34" charset="-122"/>
                <a:ea typeface="微软雅黑" panose="020B0503020204020204" pitchFamily="34" charset="-122"/>
              </a:rPr>
              <a:t>类图，生成类图和其他类型的统一建模语言</a:t>
            </a:r>
            <a:r>
              <a:rPr lang="en-US" altLang="zh-CN" sz="1400" dirty="0" smtClean="0">
                <a:solidFill>
                  <a:schemeClr val="bg1"/>
                </a:solidFill>
                <a:latin typeface="微软雅黑" panose="020B0503020204020204" pitchFamily="34" charset="-122"/>
                <a:ea typeface="微软雅黑" panose="020B0503020204020204" pitchFamily="34" charset="-122"/>
              </a:rPr>
              <a:t>(UML)</a:t>
            </a:r>
            <a:r>
              <a:rPr lang="zh-CN" altLang="en-US" sz="1400" dirty="0" smtClean="0">
                <a:solidFill>
                  <a:schemeClr val="bg1"/>
                </a:solidFill>
                <a:latin typeface="微软雅黑" panose="020B0503020204020204" pitchFamily="34" charset="-122"/>
                <a:ea typeface="微软雅黑" panose="020B0503020204020204" pitchFamily="34" charset="-122"/>
              </a:rPr>
              <a:t>图表的工具。由韩国公司主导开发出来的产品，可以直接到</a:t>
            </a:r>
            <a:r>
              <a:rPr lang="en-US" altLang="zh-CN" sz="1400" dirty="0" err="1" smtClean="0">
                <a:solidFill>
                  <a:schemeClr val="bg1"/>
                </a:solidFill>
                <a:latin typeface="微软雅黑" panose="020B0503020204020204" pitchFamily="34" charset="-122"/>
                <a:ea typeface="微软雅黑" panose="020B0503020204020204" pitchFamily="34" charset="-122"/>
              </a:rPr>
              <a:t>StarUML</a:t>
            </a:r>
            <a:r>
              <a:rPr lang="zh-CN" altLang="en-US" sz="1400" dirty="0" smtClean="0">
                <a:solidFill>
                  <a:schemeClr val="bg1"/>
                </a:solidFill>
                <a:latin typeface="微软雅黑" panose="020B0503020204020204" pitchFamily="34" charset="-122"/>
                <a:ea typeface="微软雅黑" panose="020B0503020204020204" pitchFamily="34" charset="-122"/>
              </a:rPr>
              <a:t>网站下载。可以用来创建</a:t>
            </a:r>
            <a:r>
              <a:rPr lang="en-US" altLang="zh-CN" sz="1400" dirty="0" smtClean="0">
                <a:solidFill>
                  <a:schemeClr val="bg1"/>
                </a:solidFill>
                <a:latin typeface="微软雅黑" panose="020B0503020204020204" pitchFamily="34" charset="-122"/>
                <a:ea typeface="微软雅黑" panose="020B0503020204020204" pitchFamily="34" charset="-122"/>
              </a:rPr>
              <a:t>UML</a:t>
            </a:r>
            <a:r>
              <a:rPr lang="zh-CN" altLang="en-US" sz="1400" dirty="0" smtClean="0">
                <a:solidFill>
                  <a:schemeClr val="bg1"/>
                </a:solidFill>
                <a:latin typeface="微软雅黑" panose="020B0503020204020204" pitchFamily="34" charset="-122"/>
                <a:ea typeface="微软雅黑" panose="020B0503020204020204" pitchFamily="34" charset="-122"/>
              </a:rPr>
              <a:t>类图。可绘制</a:t>
            </a:r>
            <a:r>
              <a:rPr lang="en-US" altLang="zh-CN" sz="1400" dirty="0" smtClean="0">
                <a:solidFill>
                  <a:schemeClr val="bg1"/>
                </a:solidFill>
                <a:latin typeface="微软雅黑" panose="020B0503020204020204" pitchFamily="34" charset="-122"/>
                <a:ea typeface="微软雅黑" panose="020B0503020204020204" pitchFamily="34" charset="-122"/>
              </a:rPr>
              <a:t>9</a:t>
            </a:r>
            <a:r>
              <a:rPr lang="zh-CN" altLang="en-US" sz="1400" dirty="0" smtClean="0">
                <a:solidFill>
                  <a:schemeClr val="bg1"/>
                </a:solidFill>
                <a:latin typeface="微软雅黑" panose="020B0503020204020204" pitchFamily="34" charset="-122"/>
                <a:ea typeface="微软雅黑" panose="020B0503020204020204" pitchFamily="34" charset="-122"/>
              </a:rPr>
              <a:t>款</a:t>
            </a:r>
            <a:r>
              <a:rPr lang="en-US" altLang="zh-CN" sz="1400" dirty="0" smtClean="0">
                <a:solidFill>
                  <a:schemeClr val="bg1"/>
                </a:solidFill>
                <a:latin typeface="微软雅黑" panose="020B0503020204020204" pitchFamily="34" charset="-122"/>
                <a:ea typeface="微软雅黑" panose="020B0503020204020204" pitchFamily="34" charset="-122"/>
              </a:rPr>
              <a:t>UML</a:t>
            </a:r>
            <a:r>
              <a:rPr lang="zh-CN" altLang="en-US" sz="1400" dirty="0" smtClean="0">
                <a:solidFill>
                  <a:schemeClr val="bg1"/>
                </a:solidFill>
                <a:latin typeface="微软雅黑" panose="020B0503020204020204" pitchFamily="34" charset="-122"/>
                <a:ea typeface="微软雅黑" panose="020B0503020204020204" pitchFamily="34" charset="-122"/>
              </a:rPr>
              <a:t>图：用例图、类图、序列图、状态图、活动图、通信图、构件图、部署图以及复合结构图等。</a:t>
            </a:r>
            <a:r>
              <a:rPr lang="en-US" altLang="zh-CN" sz="1400" dirty="0" err="1" smtClean="0">
                <a:solidFill>
                  <a:schemeClr val="bg1"/>
                </a:solidFill>
                <a:latin typeface="微软雅黑" panose="020B0503020204020204" pitchFamily="34" charset="-122"/>
                <a:ea typeface="微软雅黑" panose="020B0503020204020204" pitchFamily="34" charset="-122"/>
              </a:rPr>
              <a:t>StarUML</a:t>
            </a:r>
            <a:r>
              <a:rPr lang="zh-CN" altLang="en-US" sz="1400" dirty="0" smtClean="0">
                <a:solidFill>
                  <a:schemeClr val="bg1"/>
                </a:solidFill>
                <a:latin typeface="微软雅黑" panose="020B0503020204020204" pitchFamily="34" charset="-122"/>
                <a:ea typeface="微软雅黑" panose="020B0503020204020204" pitchFamily="34" charset="-122"/>
              </a:rPr>
              <a:t>可以依据类图的内容生成</a:t>
            </a:r>
            <a:r>
              <a:rPr lang="en-US" altLang="zh-CN" sz="1400" dirty="0" smtClean="0">
                <a:solidFill>
                  <a:schemeClr val="bg1"/>
                </a:solidFill>
                <a:latin typeface="微软雅黑" panose="020B0503020204020204" pitchFamily="34" charset="-122"/>
                <a:ea typeface="微软雅黑" panose="020B0503020204020204" pitchFamily="34" charset="-122"/>
              </a:rPr>
              <a:t>Java</a:t>
            </a:r>
            <a:r>
              <a:rPr lang="zh-CN" altLang="en-US" sz="1400" dirty="0" smtClean="0">
                <a:solidFill>
                  <a:schemeClr val="bg1"/>
                </a:solidFill>
                <a:latin typeface="微软雅黑" panose="020B0503020204020204" pitchFamily="34" charset="-122"/>
                <a:ea typeface="微软雅黑" panose="020B0503020204020204" pitchFamily="34" charset="-122"/>
              </a:rPr>
              <a:t>、</a:t>
            </a:r>
            <a:r>
              <a:rPr lang="en-US" altLang="zh-CN" sz="1400" dirty="0" smtClean="0">
                <a:solidFill>
                  <a:schemeClr val="bg1"/>
                </a:solidFill>
                <a:latin typeface="微软雅黑" panose="020B0503020204020204" pitchFamily="34" charset="-122"/>
                <a:ea typeface="微软雅黑" panose="020B0503020204020204" pitchFamily="34" charset="-122"/>
              </a:rPr>
              <a:t>C++</a:t>
            </a:r>
            <a:r>
              <a:rPr lang="zh-CN" altLang="en-US" sz="1400" dirty="0" smtClean="0">
                <a:solidFill>
                  <a:schemeClr val="bg1"/>
                </a:solidFill>
                <a:latin typeface="微软雅黑" panose="020B0503020204020204" pitchFamily="34" charset="-122"/>
                <a:ea typeface="微软雅黑" panose="020B0503020204020204" pitchFamily="34" charset="-122"/>
              </a:rPr>
              <a:t>、</a:t>
            </a:r>
            <a:r>
              <a:rPr lang="en-US" altLang="zh-CN" sz="1400" dirty="0" smtClean="0">
                <a:solidFill>
                  <a:schemeClr val="bg1"/>
                </a:solidFill>
                <a:latin typeface="微软雅黑" panose="020B0503020204020204" pitchFamily="34" charset="-122"/>
                <a:ea typeface="微软雅黑" panose="020B0503020204020204" pitchFamily="34" charset="-122"/>
              </a:rPr>
              <a:t>C#</a:t>
            </a:r>
            <a:r>
              <a:rPr lang="zh-CN" altLang="en-US" sz="1400" dirty="0" smtClean="0">
                <a:solidFill>
                  <a:schemeClr val="bg1"/>
                </a:solidFill>
                <a:latin typeface="微软雅黑" panose="020B0503020204020204" pitchFamily="34" charset="-122"/>
                <a:ea typeface="微软雅黑" panose="020B0503020204020204" pitchFamily="34" charset="-122"/>
              </a:rPr>
              <a:t>代码，也能够读取</a:t>
            </a:r>
            <a:r>
              <a:rPr lang="en-US" altLang="zh-CN" sz="1400" dirty="0" smtClean="0">
                <a:solidFill>
                  <a:schemeClr val="bg1"/>
                </a:solidFill>
                <a:latin typeface="微软雅黑" panose="020B0503020204020204" pitchFamily="34" charset="-122"/>
                <a:ea typeface="微软雅黑" panose="020B0503020204020204" pitchFamily="34" charset="-122"/>
              </a:rPr>
              <a:t>Java</a:t>
            </a:r>
            <a:r>
              <a:rPr lang="zh-CN" altLang="en-US" sz="1400" dirty="0" smtClean="0">
                <a:solidFill>
                  <a:schemeClr val="bg1"/>
                </a:solidFill>
                <a:latin typeface="微软雅黑" panose="020B0503020204020204" pitchFamily="34" charset="-122"/>
                <a:ea typeface="微软雅黑" panose="020B0503020204020204" pitchFamily="34" charset="-122"/>
              </a:rPr>
              <a:t>、</a:t>
            </a:r>
            <a:r>
              <a:rPr lang="en-US" altLang="zh-CN" sz="1400" dirty="0" smtClean="0">
                <a:solidFill>
                  <a:schemeClr val="bg1"/>
                </a:solidFill>
                <a:latin typeface="微软雅黑" panose="020B0503020204020204" pitchFamily="34" charset="-122"/>
                <a:ea typeface="微软雅黑" panose="020B0503020204020204" pitchFamily="34" charset="-122"/>
              </a:rPr>
              <a:t>C++</a:t>
            </a:r>
            <a:r>
              <a:rPr lang="zh-CN" altLang="en-US" sz="1400" dirty="0" smtClean="0">
                <a:solidFill>
                  <a:schemeClr val="bg1"/>
                </a:solidFill>
                <a:latin typeface="微软雅黑" panose="020B0503020204020204" pitchFamily="34" charset="-122"/>
                <a:ea typeface="微软雅黑" panose="020B0503020204020204" pitchFamily="34" charset="-122"/>
              </a:rPr>
              <a:t>、</a:t>
            </a:r>
            <a:r>
              <a:rPr lang="en-US" altLang="zh-CN" sz="1400" dirty="0" smtClean="0">
                <a:solidFill>
                  <a:schemeClr val="bg1"/>
                </a:solidFill>
                <a:latin typeface="微软雅黑" panose="020B0503020204020204" pitchFamily="34" charset="-122"/>
                <a:ea typeface="微软雅黑" panose="020B0503020204020204" pitchFamily="34" charset="-122"/>
              </a:rPr>
              <a:t>C#</a:t>
            </a:r>
            <a:r>
              <a:rPr lang="zh-CN" altLang="en-US" sz="1400" dirty="0" smtClean="0">
                <a:solidFill>
                  <a:schemeClr val="bg1"/>
                </a:solidFill>
                <a:latin typeface="微软雅黑" panose="020B0503020204020204" pitchFamily="34" charset="-122"/>
                <a:ea typeface="微软雅黑" panose="020B0503020204020204" pitchFamily="34" charset="-122"/>
              </a:rPr>
              <a:t>代码反向生成类图。反向工程有两个主要用途，其一是旧有的源码反转成图之后，可以构建</a:t>
            </a:r>
            <a:r>
              <a:rPr lang="en-US" altLang="zh-CN" sz="1400" dirty="0" smtClean="0">
                <a:solidFill>
                  <a:schemeClr val="bg1"/>
                </a:solidFill>
                <a:latin typeface="微软雅黑" panose="020B0503020204020204" pitchFamily="34" charset="-122"/>
                <a:ea typeface="微软雅黑" panose="020B0503020204020204" pitchFamily="34" charset="-122"/>
              </a:rPr>
              <a:t>UML</a:t>
            </a:r>
            <a:r>
              <a:rPr lang="zh-CN" altLang="en-US" sz="1400" dirty="0" smtClean="0">
                <a:solidFill>
                  <a:schemeClr val="bg1"/>
                </a:solidFill>
                <a:latin typeface="微软雅黑" panose="020B0503020204020204" pitchFamily="34" charset="-122"/>
                <a:ea typeface="微软雅黑" panose="020B0503020204020204" pitchFamily="34" charset="-122"/>
              </a:rPr>
              <a:t>模型的方式继续将新的设计添加上去；另一项用途是想要解析源码时，可以通过反转的类图来理解，不再需要查看一行又一行的代码，这将节省大量的时间和精力。</a:t>
            </a:r>
            <a:r>
              <a:rPr lang="en-US" altLang="zh-CN" sz="1400" dirty="0" err="1" smtClean="0">
                <a:solidFill>
                  <a:schemeClr val="bg1"/>
                </a:solidFill>
                <a:latin typeface="微软雅黑" panose="020B0503020204020204" pitchFamily="34" charset="-122"/>
                <a:ea typeface="微软雅黑" panose="020B0503020204020204" pitchFamily="34" charset="-122"/>
              </a:rPr>
              <a:t>StarUML</a:t>
            </a:r>
            <a:r>
              <a:rPr lang="zh-CN" altLang="en-US" sz="1400" dirty="0" smtClean="0">
                <a:solidFill>
                  <a:schemeClr val="bg1"/>
                </a:solidFill>
                <a:latin typeface="微软雅黑" panose="020B0503020204020204" pitchFamily="34" charset="-122"/>
                <a:ea typeface="微软雅黑" panose="020B0503020204020204" pitchFamily="34" charset="-122"/>
              </a:rPr>
              <a:t>接受</a:t>
            </a:r>
            <a:r>
              <a:rPr lang="en-US" altLang="zh-CN" sz="1400" dirty="0" smtClean="0">
                <a:solidFill>
                  <a:schemeClr val="bg1"/>
                </a:solidFill>
                <a:latin typeface="微软雅黑" panose="020B0503020204020204" pitchFamily="34" charset="-122"/>
                <a:ea typeface="微软雅黑" panose="020B0503020204020204" pitchFamily="34" charset="-122"/>
              </a:rPr>
              <a:t>XMI 1.1</a:t>
            </a:r>
            <a:r>
              <a:rPr lang="zh-CN" altLang="en-US" sz="1400" dirty="0" smtClean="0">
                <a:solidFill>
                  <a:schemeClr val="bg1"/>
                </a:solidFill>
                <a:latin typeface="微软雅黑" panose="020B0503020204020204" pitchFamily="34" charset="-122"/>
                <a:ea typeface="微软雅黑" panose="020B0503020204020204" pitchFamily="34" charset="-122"/>
              </a:rPr>
              <a:t>、</a:t>
            </a:r>
            <a:r>
              <a:rPr lang="en-US" altLang="zh-CN" sz="1400" dirty="0" smtClean="0">
                <a:solidFill>
                  <a:schemeClr val="bg1"/>
                </a:solidFill>
                <a:latin typeface="微软雅黑" panose="020B0503020204020204" pitchFamily="34" charset="-122"/>
                <a:ea typeface="微软雅黑" panose="020B0503020204020204" pitchFamily="34" charset="-122"/>
              </a:rPr>
              <a:t>1.2</a:t>
            </a:r>
            <a:r>
              <a:rPr lang="zh-CN" altLang="en-US" sz="1400" dirty="0" smtClean="0">
                <a:solidFill>
                  <a:schemeClr val="bg1"/>
                </a:solidFill>
                <a:latin typeface="微软雅黑" panose="020B0503020204020204" pitchFamily="34" charset="-122"/>
                <a:ea typeface="微软雅黑" panose="020B0503020204020204" pitchFamily="34" charset="-122"/>
              </a:rPr>
              <a:t>和</a:t>
            </a:r>
            <a:r>
              <a:rPr lang="en-US" altLang="zh-CN" sz="1400" dirty="0" smtClean="0">
                <a:solidFill>
                  <a:schemeClr val="bg1"/>
                </a:solidFill>
                <a:latin typeface="微软雅黑" panose="020B0503020204020204" pitchFamily="34" charset="-122"/>
                <a:ea typeface="微软雅黑" panose="020B0503020204020204" pitchFamily="34" charset="-122"/>
              </a:rPr>
              <a:t>1.3</a:t>
            </a:r>
            <a:r>
              <a:rPr lang="zh-CN" altLang="en-US" sz="1400" dirty="0" smtClean="0">
                <a:solidFill>
                  <a:schemeClr val="bg1"/>
                </a:solidFill>
                <a:latin typeface="微软雅黑" panose="020B0503020204020204" pitchFamily="34" charset="-122"/>
                <a:ea typeface="微软雅黑" panose="020B0503020204020204" pitchFamily="34" charset="-122"/>
              </a:rPr>
              <a:t>版的导入导出。</a:t>
            </a:r>
            <a:r>
              <a:rPr lang="en-US" altLang="zh-CN" sz="1400" dirty="0" smtClean="0">
                <a:solidFill>
                  <a:schemeClr val="bg1"/>
                </a:solidFill>
                <a:latin typeface="微软雅黑" panose="020B0503020204020204" pitchFamily="34" charset="-122"/>
                <a:ea typeface="微软雅黑" panose="020B0503020204020204" pitchFamily="34" charset="-122"/>
              </a:rPr>
              <a:t>XMI</a:t>
            </a:r>
            <a:r>
              <a:rPr lang="zh-CN" altLang="en-US" sz="1400" dirty="0" smtClean="0">
                <a:solidFill>
                  <a:schemeClr val="bg1"/>
                </a:solidFill>
                <a:latin typeface="微软雅黑" panose="020B0503020204020204" pitchFamily="34" charset="-122"/>
                <a:ea typeface="微软雅黑" panose="020B0503020204020204" pitchFamily="34" charset="-122"/>
              </a:rPr>
              <a:t>是一种以</a:t>
            </a:r>
            <a:r>
              <a:rPr lang="en-US" altLang="zh-CN" sz="1400" dirty="0" smtClean="0">
                <a:solidFill>
                  <a:schemeClr val="bg1"/>
                </a:solidFill>
                <a:latin typeface="微软雅黑" panose="020B0503020204020204" pitchFamily="34" charset="-122"/>
                <a:ea typeface="微软雅黑" panose="020B0503020204020204" pitchFamily="34" charset="-122"/>
              </a:rPr>
              <a:t>XML</a:t>
            </a:r>
            <a:r>
              <a:rPr lang="zh-CN" altLang="en-US" sz="1400" dirty="0" smtClean="0">
                <a:solidFill>
                  <a:schemeClr val="bg1"/>
                </a:solidFill>
                <a:latin typeface="微软雅黑" panose="020B0503020204020204" pitchFamily="34" charset="-122"/>
                <a:ea typeface="微软雅黑" panose="020B0503020204020204" pitchFamily="34" charset="-122"/>
              </a:rPr>
              <a:t>为基础的交换格式，用以交换不同开发工具所生成的</a:t>
            </a:r>
            <a:r>
              <a:rPr lang="en-US" altLang="zh-CN" sz="1400" dirty="0" smtClean="0">
                <a:solidFill>
                  <a:schemeClr val="bg1"/>
                </a:solidFill>
                <a:latin typeface="微软雅黑" panose="020B0503020204020204" pitchFamily="34" charset="-122"/>
                <a:ea typeface="微软雅黑" panose="020B0503020204020204" pitchFamily="34" charset="-122"/>
              </a:rPr>
              <a:t>UML</a:t>
            </a:r>
            <a:r>
              <a:rPr lang="zh-CN" altLang="en-US" sz="1400" dirty="0" smtClean="0">
                <a:solidFill>
                  <a:schemeClr val="bg1"/>
                </a:solidFill>
                <a:latin typeface="微软雅黑" panose="020B0503020204020204" pitchFamily="34" charset="-122"/>
                <a:ea typeface="微软雅黑" panose="020B0503020204020204" pitchFamily="34" charset="-122"/>
              </a:rPr>
              <a:t>模型。</a:t>
            </a:r>
            <a:r>
              <a:rPr lang="en-US" altLang="zh-CN" sz="1400" dirty="0" err="1" smtClean="0">
                <a:solidFill>
                  <a:schemeClr val="bg1"/>
                </a:solidFill>
                <a:latin typeface="微软雅黑" panose="020B0503020204020204" pitchFamily="34" charset="-122"/>
                <a:ea typeface="微软雅黑" panose="020B0503020204020204" pitchFamily="34" charset="-122"/>
              </a:rPr>
              <a:t>StarUML</a:t>
            </a:r>
            <a:r>
              <a:rPr lang="zh-CN" altLang="en-US" sz="1400" dirty="0" smtClean="0">
                <a:solidFill>
                  <a:schemeClr val="bg1"/>
                </a:solidFill>
                <a:latin typeface="微软雅黑" panose="020B0503020204020204" pitchFamily="34" charset="-122"/>
                <a:ea typeface="微软雅黑" panose="020B0503020204020204" pitchFamily="34" charset="-122"/>
              </a:rPr>
              <a:t>可以读取</a:t>
            </a:r>
            <a:r>
              <a:rPr lang="en-US" altLang="zh-CN" sz="1400" dirty="0" smtClean="0">
                <a:solidFill>
                  <a:schemeClr val="bg1"/>
                </a:solidFill>
                <a:latin typeface="微软雅黑" panose="020B0503020204020204" pitchFamily="34" charset="-122"/>
                <a:ea typeface="微软雅黑" panose="020B0503020204020204" pitchFamily="34" charset="-122"/>
              </a:rPr>
              <a:t>Rational Rose</a:t>
            </a:r>
            <a:r>
              <a:rPr lang="zh-CN" altLang="en-US" sz="1400" dirty="0" smtClean="0">
                <a:solidFill>
                  <a:schemeClr val="bg1"/>
                </a:solidFill>
                <a:latin typeface="微软雅黑" panose="020B0503020204020204" pitchFamily="34" charset="-122"/>
                <a:ea typeface="微软雅黑" panose="020B0503020204020204" pitchFamily="34" charset="-122"/>
              </a:rPr>
              <a:t>生成的文件，让原先</a:t>
            </a:r>
            <a:r>
              <a:rPr lang="en-US" altLang="zh-CN" sz="1400" dirty="0" smtClean="0">
                <a:solidFill>
                  <a:schemeClr val="bg1"/>
                </a:solidFill>
                <a:latin typeface="微软雅黑" panose="020B0503020204020204" pitchFamily="34" charset="-122"/>
                <a:ea typeface="微软雅黑" panose="020B0503020204020204" pitchFamily="34" charset="-122"/>
              </a:rPr>
              <a:t>Rose</a:t>
            </a:r>
            <a:r>
              <a:rPr lang="zh-CN" altLang="en-US" sz="1400" dirty="0" smtClean="0">
                <a:solidFill>
                  <a:schemeClr val="bg1"/>
                </a:solidFill>
                <a:latin typeface="微软雅黑" panose="020B0503020204020204" pitchFamily="34" charset="-122"/>
                <a:ea typeface="微软雅黑" panose="020B0503020204020204" pitchFamily="34" charset="-122"/>
              </a:rPr>
              <a:t>的用户可以转而使用免费的</a:t>
            </a:r>
            <a:r>
              <a:rPr lang="en-US" altLang="zh-CN" sz="1400" dirty="0" err="1" smtClean="0">
                <a:solidFill>
                  <a:schemeClr val="bg1"/>
                </a:solidFill>
                <a:latin typeface="微软雅黑" panose="020B0503020204020204" pitchFamily="34" charset="-122"/>
                <a:ea typeface="微软雅黑" panose="020B0503020204020204" pitchFamily="34" charset="-122"/>
              </a:rPr>
              <a:t>StarUML</a:t>
            </a:r>
            <a:r>
              <a:rPr lang="zh-CN" altLang="en-US" sz="1400" dirty="0" smtClean="0">
                <a:solidFill>
                  <a:schemeClr val="bg1"/>
                </a:solidFill>
                <a:latin typeface="微软雅黑" panose="020B0503020204020204" pitchFamily="34" charset="-122"/>
                <a:ea typeface="微软雅黑" panose="020B0503020204020204" pitchFamily="34" charset="-122"/>
              </a:rPr>
              <a:t>。早期，</a:t>
            </a:r>
            <a:r>
              <a:rPr lang="en-US" altLang="zh-CN" sz="1400" dirty="0" smtClean="0">
                <a:solidFill>
                  <a:schemeClr val="bg1"/>
                </a:solidFill>
                <a:latin typeface="微软雅黑" panose="020B0503020204020204" pitchFamily="34" charset="-122"/>
                <a:ea typeface="微软雅黑" panose="020B0503020204020204" pitchFamily="34" charset="-122"/>
              </a:rPr>
              <a:t>Rational Rose</a:t>
            </a:r>
            <a:r>
              <a:rPr lang="zh-CN" altLang="en-US" sz="1400" dirty="0" smtClean="0">
                <a:solidFill>
                  <a:schemeClr val="bg1"/>
                </a:solidFill>
                <a:latin typeface="微软雅黑" panose="020B0503020204020204" pitchFamily="34" charset="-122"/>
                <a:ea typeface="微软雅黑" panose="020B0503020204020204" pitchFamily="34" charset="-122"/>
              </a:rPr>
              <a:t>是市场占有率最高的</a:t>
            </a:r>
            <a:r>
              <a:rPr lang="en-US" altLang="zh-CN" sz="1400" dirty="0" smtClean="0">
                <a:solidFill>
                  <a:schemeClr val="bg1"/>
                </a:solidFill>
                <a:latin typeface="微软雅黑" panose="020B0503020204020204" pitchFamily="34" charset="-122"/>
                <a:ea typeface="微软雅黑" panose="020B0503020204020204" pitchFamily="34" charset="-122"/>
              </a:rPr>
              <a:t>UML</a:t>
            </a:r>
            <a:r>
              <a:rPr lang="zh-CN" altLang="en-US" sz="1400" dirty="0" smtClean="0">
                <a:solidFill>
                  <a:schemeClr val="bg1"/>
                </a:solidFill>
                <a:latin typeface="微软雅黑" panose="020B0503020204020204" pitchFamily="34" charset="-122"/>
                <a:ea typeface="微软雅黑" panose="020B0503020204020204" pitchFamily="34" charset="-122"/>
              </a:rPr>
              <a:t>开发工具，同时也是相当昂贵的工具。由于</a:t>
            </a:r>
            <a:r>
              <a:rPr lang="en-US" altLang="zh-CN" sz="1400" dirty="0" smtClean="0">
                <a:solidFill>
                  <a:schemeClr val="bg1"/>
                </a:solidFill>
                <a:latin typeface="微软雅黑" panose="020B0503020204020204" pitchFamily="34" charset="-122"/>
                <a:ea typeface="微软雅黑" panose="020B0503020204020204" pitchFamily="34" charset="-122"/>
              </a:rPr>
              <a:t>Rational Rose</a:t>
            </a:r>
            <a:r>
              <a:rPr lang="zh-CN" altLang="en-US" sz="1400" dirty="0" smtClean="0">
                <a:solidFill>
                  <a:schemeClr val="bg1"/>
                </a:solidFill>
                <a:latin typeface="微软雅黑" panose="020B0503020204020204" pitchFamily="34" charset="-122"/>
                <a:ea typeface="微软雅黑" panose="020B0503020204020204" pitchFamily="34" charset="-122"/>
              </a:rPr>
              <a:t>非常闻名，后来让</a:t>
            </a:r>
            <a:r>
              <a:rPr lang="en-US" altLang="zh-CN" sz="1400" dirty="0" smtClean="0">
                <a:solidFill>
                  <a:schemeClr val="bg1"/>
                </a:solidFill>
                <a:latin typeface="微软雅黑" panose="020B0503020204020204" pitchFamily="34" charset="-122"/>
                <a:ea typeface="微软雅黑" panose="020B0503020204020204" pitchFamily="34" charset="-122"/>
              </a:rPr>
              <a:t>IBM</a:t>
            </a:r>
            <a:r>
              <a:rPr lang="zh-CN" altLang="en-US" sz="1400" dirty="0" smtClean="0">
                <a:solidFill>
                  <a:schemeClr val="bg1"/>
                </a:solidFill>
                <a:latin typeface="微软雅黑" panose="020B0503020204020204" pitchFamily="34" charset="-122"/>
                <a:ea typeface="微软雅黑" panose="020B0503020204020204" pitchFamily="34" charset="-122"/>
              </a:rPr>
              <a:t>给收购了。支持</a:t>
            </a:r>
            <a:r>
              <a:rPr lang="en-US" altLang="zh-CN" sz="1400" dirty="0" smtClean="0">
                <a:solidFill>
                  <a:schemeClr val="bg1"/>
                </a:solidFill>
                <a:latin typeface="微软雅黑" panose="020B0503020204020204" pitchFamily="34" charset="-122"/>
                <a:ea typeface="微软雅黑" panose="020B0503020204020204" pitchFamily="34" charset="-122"/>
              </a:rPr>
              <a:t>23</a:t>
            </a:r>
            <a:r>
              <a:rPr lang="zh-CN" altLang="en-US" sz="1400" dirty="0" smtClean="0">
                <a:solidFill>
                  <a:schemeClr val="bg1"/>
                </a:solidFill>
                <a:latin typeface="微软雅黑" panose="020B0503020204020204" pitchFamily="34" charset="-122"/>
                <a:ea typeface="微软雅黑" panose="020B0503020204020204" pitchFamily="34" charset="-122"/>
              </a:rPr>
              <a:t>种</a:t>
            </a:r>
            <a:r>
              <a:rPr lang="en-US" altLang="zh-CN" sz="1400" dirty="0" err="1" smtClean="0">
                <a:solidFill>
                  <a:schemeClr val="bg1"/>
                </a:solidFill>
                <a:latin typeface="微软雅黑" panose="020B0503020204020204" pitchFamily="34" charset="-122"/>
                <a:ea typeface="微软雅黑" panose="020B0503020204020204" pitchFamily="34" charset="-122"/>
              </a:rPr>
              <a:t>GoF</a:t>
            </a:r>
            <a:r>
              <a:rPr lang="zh-CN" altLang="en-US" sz="1400" dirty="0" smtClean="0">
                <a:solidFill>
                  <a:schemeClr val="bg1"/>
                </a:solidFill>
                <a:latin typeface="微软雅黑" panose="020B0503020204020204" pitchFamily="34" charset="-122"/>
                <a:ea typeface="微软雅黑" panose="020B0503020204020204" pitchFamily="34" charset="-122"/>
              </a:rPr>
              <a:t>模式</a:t>
            </a:r>
            <a:r>
              <a:rPr lang="en-US" altLang="zh-CN" sz="1400" dirty="0" smtClean="0">
                <a:solidFill>
                  <a:schemeClr val="bg1"/>
                </a:solidFill>
                <a:latin typeface="微软雅黑" panose="020B0503020204020204" pitchFamily="34" charset="-122"/>
                <a:ea typeface="微软雅黑" panose="020B0503020204020204" pitchFamily="34" charset="-122"/>
              </a:rPr>
              <a:t>(Pattern)</a:t>
            </a:r>
            <a:r>
              <a:rPr lang="zh-CN" altLang="en-US" sz="1400" dirty="0" smtClean="0">
                <a:solidFill>
                  <a:schemeClr val="bg1"/>
                </a:solidFill>
                <a:latin typeface="微软雅黑" panose="020B0503020204020204" pitchFamily="34" charset="-122"/>
                <a:ea typeface="微软雅黑" panose="020B0503020204020204" pitchFamily="34" charset="-122"/>
              </a:rPr>
              <a:t>，以及</a:t>
            </a:r>
            <a:r>
              <a:rPr lang="en-US" altLang="zh-CN" sz="1400" dirty="0" smtClean="0">
                <a:solidFill>
                  <a:schemeClr val="bg1"/>
                </a:solidFill>
                <a:latin typeface="微软雅黑" panose="020B0503020204020204" pitchFamily="34" charset="-122"/>
                <a:ea typeface="微软雅黑" panose="020B0503020204020204" pitchFamily="34" charset="-122"/>
              </a:rPr>
              <a:t>3</a:t>
            </a:r>
            <a:r>
              <a:rPr lang="zh-CN" altLang="en-US" sz="1400" dirty="0" smtClean="0">
                <a:solidFill>
                  <a:schemeClr val="bg1"/>
                </a:solidFill>
                <a:latin typeface="微软雅黑" panose="020B0503020204020204" pitchFamily="34" charset="-122"/>
                <a:ea typeface="微软雅黑" panose="020B0503020204020204" pitchFamily="34" charset="-122"/>
              </a:rPr>
              <a:t>种</a:t>
            </a:r>
            <a:r>
              <a:rPr lang="en-US" altLang="zh-CN" sz="1400" dirty="0" smtClean="0">
                <a:solidFill>
                  <a:schemeClr val="bg1"/>
                </a:solidFill>
                <a:latin typeface="微软雅黑" panose="020B0503020204020204" pitchFamily="34" charset="-122"/>
                <a:ea typeface="微软雅黑" panose="020B0503020204020204" pitchFamily="34" charset="-122"/>
              </a:rPr>
              <a:t>EJB</a:t>
            </a:r>
            <a:r>
              <a:rPr lang="zh-CN" altLang="en-US" sz="1400" dirty="0" smtClean="0">
                <a:solidFill>
                  <a:schemeClr val="bg1"/>
                </a:solidFill>
                <a:latin typeface="微软雅黑" panose="020B0503020204020204" pitchFamily="34" charset="-122"/>
                <a:ea typeface="微软雅黑" panose="020B0503020204020204" pitchFamily="34" charset="-122"/>
              </a:rPr>
              <a:t>模式。</a:t>
            </a:r>
            <a:r>
              <a:rPr lang="en-US" altLang="zh-CN" sz="1400" dirty="0" err="1" smtClean="0">
                <a:solidFill>
                  <a:schemeClr val="bg1"/>
                </a:solidFill>
                <a:latin typeface="微软雅黑" panose="020B0503020204020204" pitchFamily="34" charset="-122"/>
                <a:ea typeface="微软雅黑" panose="020B0503020204020204" pitchFamily="34" charset="-122"/>
              </a:rPr>
              <a:t>StarUML</a:t>
            </a:r>
            <a:r>
              <a:rPr lang="zh-CN" altLang="en-US" sz="1400" dirty="0" smtClean="0">
                <a:solidFill>
                  <a:schemeClr val="bg1"/>
                </a:solidFill>
                <a:latin typeface="微软雅黑" panose="020B0503020204020204" pitchFamily="34" charset="-122"/>
                <a:ea typeface="微软雅黑" panose="020B0503020204020204" pitchFamily="34" charset="-122"/>
              </a:rPr>
              <a:t>也结合了模式和自动生成代码的功能，方便落实设计。</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6" name="等腰三角形 5"/>
          <p:cNvSpPr/>
          <p:nvPr/>
        </p:nvSpPr>
        <p:spPr>
          <a:xfrm rot="10800000">
            <a:off x="5929313" y="2417470"/>
            <a:ext cx="333375" cy="287393"/>
          </a:xfrm>
          <a:prstGeom prst="triangle">
            <a:avLst/>
          </a:prstGeom>
          <a:solidFill>
            <a:schemeClr val="bg1"/>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 name="组合 7"/>
          <p:cNvGrpSpPr/>
          <p:nvPr/>
        </p:nvGrpSpPr>
        <p:grpSpPr>
          <a:xfrm>
            <a:off x="2533291" y="1108495"/>
            <a:ext cx="7125419" cy="979097"/>
            <a:chOff x="2533291" y="1108495"/>
            <a:chExt cx="7125419" cy="979097"/>
          </a:xfrm>
        </p:grpSpPr>
        <p:sp>
          <p:nvSpPr>
            <p:cNvPr id="4" name="矩形 3"/>
            <p:cNvSpPr/>
            <p:nvPr/>
          </p:nvSpPr>
          <p:spPr>
            <a:xfrm>
              <a:off x="2533291" y="1108495"/>
              <a:ext cx="7125419" cy="979097"/>
            </a:xfrm>
            <a:prstGeom prst="rect">
              <a:avLst/>
            </a:prstGeom>
            <a:solidFill>
              <a:schemeClr val="bg1"/>
            </a:solidFill>
            <a:ln w="28575">
              <a:solidFill>
                <a:schemeClr val="bg2">
                  <a:lumMod val="10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p:cNvSpPr/>
            <p:nvPr/>
          </p:nvSpPr>
          <p:spPr>
            <a:xfrm>
              <a:off x="3208235" y="1208948"/>
              <a:ext cx="5775531" cy="830997"/>
            </a:xfrm>
            <a:prstGeom prst="rect">
              <a:avLst/>
            </a:prstGeom>
          </p:spPr>
          <p:txBody>
            <a:bodyPr wrap="square">
              <a:spAutoFit/>
            </a:bodyPr>
            <a:lstStyle/>
            <a:p>
              <a:pPr algn="ctr" fontAlgn="t"/>
              <a:r>
                <a:rPr lang="en-US" altLang="zh-CN" sz="4800" b="1" dirty="0" err="1" smtClean="0">
                  <a:solidFill>
                    <a:schemeClr val="bg2">
                      <a:lumMod val="10000"/>
                    </a:schemeClr>
                  </a:solidFill>
                  <a:latin typeface="方正兰亭粗黑简体" panose="02000000000000000000" pitchFamily="2" charset="-122"/>
                  <a:ea typeface="方正兰亭粗黑简体" panose="02000000000000000000" pitchFamily="2" charset="-122"/>
                </a:rPr>
                <a:t>StarUML</a:t>
              </a:r>
              <a:endParaRPr lang="en-US" altLang="zh-CN" sz="48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9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18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entr" presetSubtype="0" fill="hold" grpId="0" nodeType="withEffect">
                                  <p:stCondLst>
                                    <p:cond delay="220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95325" y="329180"/>
            <a:ext cx="2075924" cy="738892"/>
            <a:chOff x="695325" y="386330"/>
            <a:chExt cx="2075924" cy="738892"/>
          </a:xfrm>
        </p:grpSpPr>
        <p:grpSp>
          <p:nvGrpSpPr>
            <p:cNvPr id="3" name="组合 2"/>
            <p:cNvGrpSpPr/>
            <p:nvPr/>
          </p:nvGrpSpPr>
          <p:grpSpPr>
            <a:xfrm>
              <a:off x="695325" y="386330"/>
              <a:ext cx="2075924" cy="738892"/>
              <a:chOff x="1328935" y="2467033"/>
              <a:chExt cx="2075924" cy="738892"/>
            </a:xfrm>
          </p:grpSpPr>
          <p:grpSp>
            <p:nvGrpSpPr>
              <p:cNvPr id="6" name="组合 5"/>
              <p:cNvGrpSpPr/>
              <p:nvPr/>
            </p:nvGrpSpPr>
            <p:grpSpPr>
              <a:xfrm>
                <a:off x="1328935" y="2524550"/>
                <a:ext cx="681375" cy="681375"/>
                <a:chOff x="2866816" y="2504421"/>
                <a:chExt cx="943184" cy="943184"/>
              </a:xfrm>
            </p:grpSpPr>
            <p:grpSp>
              <p:nvGrpSpPr>
                <p:cNvPr id="8" name="组合 7"/>
                <p:cNvGrpSpPr/>
                <p:nvPr/>
              </p:nvGrpSpPr>
              <p:grpSpPr>
                <a:xfrm>
                  <a:off x="2866816" y="2504421"/>
                  <a:ext cx="943184" cy="943184"/>
                  <a:chOff x="3173998" y="2528145"/>
                  <a:chExt cx="638355" cy="638355"/>
                </a:xfrm>
              </p:grpSpPr>
              <p:sp>
                <p:nvSpPr>
                  <p:cNvPr id="10" name="矩形 9"/>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矩形 10"/>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279524" y="2633671"/>
                    <a:ext cx="427302" cy="427302"/>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2976621" y="2611817"/>
                  <a:ext cx="723575" cy="809467"/>
                </a:xfrm>
                <a:prstGeom prst="rect">
                  <a:avLst/>
                </a:prstGeom>
              </p:spPr>
              <p:txBody>
                <a:bodyPr wrap="square">
                  <a:spAutoFit/>
                </a:bodyPr>
                <a:lstStyle/>
                <a:p>
                  <a:pPr algn="ctr" fontAlgn="t"/>
                  <a:r>
                    <a:rPr lang="en-US" altLang="zh-CN" sz="3200" dirty="0" smtClean="0">
                      <a:solidFill>
                        <a:schemeClr val="bg1"/>
                      </a:solidFill>
                      <a:latin typeface="方正兰亭粗黑简体" panose="02000000000000000000" pitchFamily="2" charset="-122"/>
                      <a:ea typeface="方正兰亭粗黑简体" panose="02000000000000000000" pitchFamily="2" charset="-122"/>
                    </a:rPr>
                    <a:t>6</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7" name="矩形 6"/>
              <p:cNvSpPr/>
              <p:nvPr/>
            </p:nvSpPr>
            <p:spPr>
              <a:xfrm>
                <a:off x="2142975" y="2467033"/>
                <a:ext cx="1261884" cy="461665"/>
              </a:xfrm>
              <a:prstGeom prst="rect">
                <a:avLst/>
              </a:prstGeom>
            </p:spPr>
            <p:txBody>
              <a:bodyPr wrap="none">
                <a:spAutoFit/>
              </a:bodyPr>
              <a:lstStyle/>
              <a:p>
                <a:pPr fontAlgn="t"/>
                <a:r>
                  <a:rPr lang="en-US" altLang="zh-CN" sz="2400" dirty="0" err="1" smtClean="0">
                    <a:solidFill>
                      <a:schemeClr val="bg2">
                        <a:lumMod val="10000"/>
                      </a:schemeClr>
                    </a:solidFill>
                    <a:latin typeface="方正兰亭粗黑简体" panose="02000000000000000000" pitchFamily="2" charset="-122"/>
                    <a:ea typeface="方正兰亭粗黑简体" panose="02000000000000000000" pitchFamily="2" charset="-122"/>
                  </a:rPr>
                  <a:t>StarUML</a:t>
                </a:r>
                <a:endParaRPr lang="en-US" altLang="zh-CN" sz="2400"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grpSp>
        <p:cxnSp>
          <p:nvCxnSpPr>
            <p:cNvPr id="5" name="直接连接符 4"/>
            <p:cNvCxnSpPr/>
            <p:nvPr/>
          </p:nvCxnSpPr>
          <p:spPr>
            <a:xfrm>
              <a:off x="1471900" y="442576"/>
              <a:ext cx="0" cy="681375"/>
            </a:xfrm>
            <a:prstGeom prst="lin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sp>
        <p:nvSpPr>
          <p:cNvPr id="13" name="矩形 12"/>
          <p:cNvSpPr/>
          <p:nvPr/>
        </p:nvSpPr>
        <p:spPr>
          <a:xfrm rot="806215">
            <a:off x="-528093" y="3830366"/>
            <a:ext cx="13248187" cy="1579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2" name="组合 51"/>
          <p:cNvGrpSpPr/>
          <p:nvPr/>
        </p:nvGrpSpPr>
        <p:grpSpPr>
          <a:xfrm>
            <a:off x="918839" y="3704635"/>
            <a:ext cx="3715305" cy="2441095"/>
            <a:chOff x="918839" y="3704635"/>
            <a:chExt cx="3715305" cy="2441095"/>
          </a:xfrm>
        </p:grpSpPr>
        <p:grpSp>
          <p:nvGrpSpPr>
            <p:cNvPr id="22" name="组合 21"/>
            <p:cNvGrpSpPr/>
            <p:nvPr/>
          </p:nvGrpSpPr>
          <p:grpSpPr>
            <a:xfrm>
              <a:off x="1057832" y="3704635"/>
              <a:ext cx="2276475" cy="479341"/>
              <a:chOff x="4799016" y="2013344"/>
              <a:chExt cx="2276475" cy="479341"/>
            </a:xfrm>
          </p:grpSpPr>
          <p:sp>
            <p:nvSpPr>
              <p:cNvPr id="23" name="矩形 22"/>
              <p:cNvSpPr/>
              <p:nvPr/>
            </p:nvSpPr>
            <p:spPr>
              <a:xfrm>
                <a:off x="4799016" y="2013344"/>
                <a:ext cx="2276475" cy="479341"/>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4807777" y="2036471"/>
                <a:ext cx="2133918" cy="338554"/>
              </a:xfrm>
              <a:prstGeom prst="rect">
                <a:avLst/>
              </a:prstGeom>
            </p:spPr>
            <p:txBody>
              <a:bodyPr wrap="none">
                <a:spAutoFit/>
              </a:bodyPr>
              <a:lstStyle/>
              <a:p>
                <a:pPr fontAlgn="t"/>
                <a:r>
                  <a:rPr lang="zh-CN" altLang="en-US" sz="1600" dirty="0" smtClean="0">
                    <a:solidFill>
                      <a:schemeClr val="bg1"/>
                    </a:solidFill>
                    <a:latin typeface="方正兰亭粗黑简体" panose="02000000000000000000" pitchFamily="2" charset="-122"/>
                    <a:ea typeface="方正兰亭粗黑简体" panose="02000000000000000000" pitchFamily="2" charset="-122"/>
                  </a:rPr>
                  <a:t>可绘制</a:t>
                </a:r>
                <a:r>
                  <a:rPr lang="en-US" altLang="zh-CN" sz="1600" dirty="0" smtClean="0">
                    <a:solidFill>
                      <a:schemeClr val="bg1"/>
                    </a:solidFill>
                    <a:latin typeface="方正兰亭粗黑简体" panose="02000000000000000000" pitchFamily="2" charset="-122"/>
                    <a:ea typeface="方正兰亭粗黑简体" panose="02000000000000000000" pitchFamily="2" charset="-122"/>
                  </a:rPr>
                  <a:t>UML</a:t>
                </a:r>
                <a:r>
                  <a:rPr lang="zh-CN" altLang="en-US" sz="1600" dirty="0" smtClean="0">
                    <a:solidFill>
                      <a:schemeClr val="bg1"/>
                    </a:solidFill>
                    <a:latin typeface="方正兰亭粗黑简体" panose="02000000000000000000" pitchFamily="2" charset="-122"/>
                    <a:ea typeface="方正兰亭粗黑简体" panose="02000000000000000000" pitchFamily="2" charset="-122"/>
                  </a:rPr>
                  <a:t>中的常用图</a:t>
                </a:r>
                <a:endParaRPr lang="en-US" altLang="zh-CN" sz="1600" dirty="0">
                  <a:solidFill>
                    <a:schemeClr val="bg1"/>
                  </a:solidFill>
                  <a:latin typeface="方正兰亭粗黑简体" panose="02000000000000000000" pitchFamily="2" charset="-122"/>
                  <a:ea typeface="方正兰亭粗黑简体" panose="02000000000000000000" pitchFamily="2" charset="-122"/>
                </a:endParaRPr>
              </a:p>
            </p:txBody>
          </p:sp>
        </p:grpSp>
        <p:sp>
          <p:nvSpPr>
            <p:cNvPr id="25" name="矩形 24"/>
            <p:cNvSpPr/>
            <p:nvPr/>
          </p:nvSpPr>
          <p:spPr>
            <a:xfrm>
              <a:off x="918839" y="4329848"/>
              <a:ext cx="3715305" cy="1815882"/>
            </a:xfrm>
            <a:prstGeom prst="rect">
              <a:avLst/>
            </a:prstGeom>
          </p:spPr>
          <p:txBody>
            <a:bodyPr wrap="square">
              <a:spAutoFit/>
            </a:bodyPr>
            <a:lstStyle/>
            <a:p>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UML2.0</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分为两大类：结构图（</a:t>
              </a:r>
              <a:r>
                <a:rPr lang="en-US" altLang="zh-CN" sz="1400" dirty="0" err="1" smtClean="0">
                  <a:solidFill>
                    <a:schemeClr val="bg2">
                      <a:lumMod val="10000"/>
                    </a:schemeClr>
                  </a:solidFill>
                  <a:latin typeface="微软雅黑" panose="020B0503020204020204" pitchFamily="34" charset="-122"/>
                  <a:ea typeface="微软雅黑" panose="020B0503020204020204" pitchFamily="34" charset="-122"/>
                </a:rPr>
                <a:t>StructureDiagram</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）和行为图（</a:t>
              </a:r>
              <a:r>
                <a:rPr lang="en-US" altLang="zh-CN" sz="1400" dirty="0" err="1" smtClean="0">
                  <a:solidFill>
                    <a:schemeClr val="bg2">
                      <a:lumMod val="10000"/>
                    </a:schemeClr>
                  </a:solidFill>
                  <a:latin typeface="微软雅黑" panose="020B0503020204020204" pitchFamily="34" charset="-122"/>
                  <a:ea typeface="微软雅黑" panose="020B0503020204020204" pitchFamily="34" charset="-122"/>
                </a:rPr>
                <a:t>BehaviorDiagram</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）共</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13</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种图。结构图用于系统的静态构建，包括类图，组合图，构件图，部署图，对象图和包图；行为图用于对系统的动态行为建模，包括实例图、交互图（顺序图、通信、交互概览图、计时图）、活动图和状态机图。</a:t>
              </a:r>
              <a:endParaRPr lang="zh-CN" altLang="en-US" sz="1400" dirty="0">
                <a:solidFill>
                  <a:schemeClr val="bg2">
                    <a:lumMod val="10000"/>
                  </a:schemeClr>
                </a:solidFill>
                <a:latin typeface="微软雅黑" panose="020B0503020204020204" pitchFamily="34" charset="-122"/>
                <a:ea typeface="微软雅黑" panose="020B0503020204020204" pitchFamily="34" charset="-122"/>
              </a:endParaRPr>
            </a:p>
          </p:txBody>
        </p:sp>
      </p:grpSp>
      <p:grpSp>
        <p:nvGrpSpPr>
          <p:cNvPr id="53" name="组合 52"/>
          <p:cNvGrpSpPr/>
          <p:nvPr/>
        </p:nvGrpSpPr>
        <p:grpSpPr>
          <a:xfrm>
            <a:off x="5221755" y="2470553"/>
            <a:ext cx="6601945" cy="545109"/>
            <a:chOff x="5221755" y="2470553"/>
            <a:chExt cx="6601945" cy="545109"/>
          </a:xfrm>
        </p:grpSpPr>
        <p:grpSp>
          <p:nvGrpSpPr>
            <p:cNvPr id="30" name="组合 29"/>
            <p:cNvGrpSpPr/>
            <p:nvPr/>
          </p:nvGrpSpPr>
          <p:grpSpPr>
            <a:xfrm>
              <a:off x="5221755" y="2530870"/>
              <a:ext cx="2276475" cy="484792"/>
              <a:chOff x="4799016" y="2013344"/>
              <a:chExt cx="2276475" cy="484792"/>
            </a:xfrm>
          </p:grpSpPr>
          <p:sp>
            <p:nvSpPr>
              <p:cNvPr id="31" name="矩形 30"/>
              <p:cNvSpPr/>
              <p:nvPr/>
            </p:nvSpPr>
            <p:spPr>
              <a:xfrm>
                <a:off x="4799016" y="2013344"/>
                <a:ext cx="2276475" cy="479341"/>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4807777" y="2036471"/>
                <a:ext cx="1415772" cy="461665"/>
              </a:xfrm>
              <a:prstGeom prst="rect">
                <a:avLst/>
              </a:prstGeom>
            </p:spPr>
            <p:txBody>
              <a:bodyPr wrap="none">
                <a:spAutoFit/>
              </a:bodyPr>
              <a:lstStyle/>
              <a:p>
                <a:pPr fontAlgn="t"/>
                <a:r>
                  <a:rPr lang="zh-CN" altLang="en-US" sz="2400" dirty="0" smtClean="0">
                    <a:solidFill>
                      <a:schemeClr val="bg1"/>
                    </a:solidFill>
                    <a:latin typeface="方正兰亭粗黑简体" panose="02000000000000000000" pitchFamily="2" charset="-122"/>
                    <a:ea typeface="方正兰亭粗黑简体" panose="02000000000000000000" pitchFamily="2" charset="-122"/>
                  </a:rPr>
                  <a:t>完全免费</a:t>
                </a:r>
                <a:endParaRPr lang="en-US" altLang="zh-CN" sz="2400" dirty="0">
                  <a:solidFill>
                    <a:schemeClr val="bg1"/>
                  </a:solidFill>
                  <a:latin typeface="方正兰亭粗黑简体" panose="02000000000000000000" pitchFamily="2" charset="-122"/>
                  <a:ea typeface="方正兰亭粗黑简体" panose="02000000000000000000" pitchFamily="2" charset="-122"/>
                </a:endParaRPr>
              </a:p>
            </p:txBody>
          </p:sp>
        </p:grpSp>
        <p:sp>
          <p:nvSpPr>
            <p:cNvPr id="33" name="矩形 32"/>
            <p:cNvSpPr/>
            <p:nvPr/>
          </p:nvSpPr>
          <p:spPr>
            <a:xfrm>
              <a:off x="7588630" y="2470553"/>
              <a:ext cx="4235070" cy="523220"/>
            </a:xfrm>
            <a:prstGeom prst="rect">
              <a:avLst/>
            </a:prstGeom>
          </p:spPr>
          <p:txBody>
            <a:bodyPr wrap="square">
              <a:spAutoFit/>
            </a:bodyPr>
            <a:lstStyle/>
            <a:p>
              <a:r>
                <a:rPr lang="en-US" altLang="zh-CN" sz="1400" dirty="0" err="1" smtClean="0">
                  <a:solidFill>
                    <a:schemeClr val="bg2">
                      <a:lumMod val="10000"/>
                    </a:schemeClr>
                  </a:solidFill>
                  <a:latin typeface="微软雅黑" panose="020B0503020204020204" pitchFamily="34" charset="-122"/>
                  <a:ea typeface="微软雅黑" panose="020B0503020204020204" pitchFamily="34" charset="-122"/>
                </a:rPr>
                <a:t>StarUML</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是一套开发源码的软件，不仅免费自由下载，连代码都免费开放</a:t>
              </a:r>
              <a:endParaRPr lang="zh-CN" altLang="en-US" sz="1400" dirty="0">
                <a:solidFill>
                  <a:schemeClr val="bg2">
                    <a:lumMod val="10000"/>
                  </a:schemeClr>
                </a:solidFill>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1676019" y="2457329"/>
            <a:ext cx="996013" cy="996013"/>
            <a:chOff x="2090087" y="2578100"/>
            <a:chExt cx="996013" cy="996013"/>
          </a:xfrm>
        </p:grpSpPr>
        <p:grpSp>
          <p:nvGrpSpPr>
            <p:cNvPr id="21" name="组合 20"/>
            <p:cNvGrpSpPr/>
            <p:nvPr/>
          </p:nvGrpSpPr>
          <p:grpSpPr>
            <a:xfrm>
              <a:off x="2090087" y="2578100"/>
              <a:ext cx="996013" cy="996013"/>
              <a:chOff x="2090087" y="2476500"/>
              <a:chExt cx="1219200" cy="1219200"/>
            </a:xfrm>
          </p:grpSpPr>
          <p:sp>
            <p:nvSpPr>
              <p:cNvPr id="18" name="椭圆 17"/>
              <p:cNvSpPr/>
              <p:nvPr/>
            </p:nvSpPr>
            <p:spPr>
              <a:xfrm>
                <a:off x="2090087" y="2476500"/>
                <a:ext cx="1219200" cy="12192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2182162" y="2568575"/>
                <a:ext cx="1035050" cy="10350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2292819" y="2679232"/>
                <a:ext cx="813737" cy="813737"/>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4" name="文本框 33"/>
            <p:cNvSpPr txBox="1"/>
            <p:nvPr/>
          </p:nvSpPr>
          <p:spPr>
            <a:xfrm>
              <a:off x="2308117" y="2704763"/>
              <a:ext cx="529312" cy="769441"/>
            </a:xfrm>
            <a:prstGeom prst="rect">
              <a:avLst/>
            </a:prstGeom>
            <a:noFill/>
          </p:spPr>
          <p:txBody>
            <a:bodyPr wrap="none" rtlCol="0">
              <a:spAutoFit/>
            </a:bodyPr>
            <a:lstStyle/>
            <a:p>
              <a:r>
                <a:rPr lang="en-US" altLang="zh-CN" sz="4400" dirty="0">
                  <a:solidFill>
                    <a:schemeClr val="bg1"/>
                  </a:solidFill>
                  <a:latin typeface="方正兰亭粗黑简体" panose="02000000000000000000" pitchFamily="2" charset="-122"/>
                  <a:ea typeface="方正兰亭粗黑简体" panose="02000000000000000000" pitchFamily="2" charset="-122"/>
                </a:rPr>
                <a:t>1</a:t>
              </a:r>
              <a:endParaRPr lang="zh-CN" altLang="en-US" sz="4400" dirty="0">
                <a:solidFill>
                  <a:schemeClr val="bg1"/>
                </a:solidFill>
                <a:latin typeface="方正兰亭粗黑简体" panose="02000000000000000000" pitchFamily="2" charset="-122"/>
                <a:ea typeface="方正兰亭粗黑简体" panose="02000000000000000000" pitchFamily="2" charset="-122"/>
              </a:endParaRPr>
            </a:p>
          </p:txBody>
        </p:sp>
      </p:grpSp>
      <p:grpSp>
        <p:nvGrpSpPr>
          <p:cNvPr id="36" name="组合 35"/>
          <p:cNvGrpSpPr/>
          <p:nvPr/>
        </p:nvGrpSpPr>
        <p:grpSpPr>
          <a:xfrm>
            <a:off x="5861987" y="3479804"/>
            <a:ext cx="996013" cy="996013"/>
            <a:chOff x="2090087" y="2578100"/>
            <a:chExt cx="996013" cy="996013"/>
          </a:xfrm>
        </p:grpSpPr>
        <p:grpSp>
          <p:nvGrpSpPr>
            <p:cNvPr id="37" name="组合 36"/>
            <p:cNvGrpSpPr/>
            <p:nvPr/>
          </p:nvGrpSpPr>
          <p:grpSpPr>
            <a:xfrm>
              <a:off x="2090087" y="2578100"/>
              <a:ext cx="996013" cy="996013"/>
              <a:chOff x="2090087" y="2476500"/>
              <a:chExt cx="1219200" cy="1219200"/>
            </a:xfrm>
          </p:grpSpPr>
          <p:sp>
            <p:nvSpPr>
              <p:cNvPr id="39" name="椭圆 38"/>
              <p:cNvSpPr/>
              <p:nvPr/>
            </p:nvSpPr>
            <p:spPr>
              <a:xfrm>
                <a:off x="2090087" y="2476500"/>
                <a:ext cx="1219200" cy="12192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2182162" y="2568575"/>
                <a:ext cx="1035050" cy="10350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2292819" y="2679232"/>
                <a:ext cx="813737" cy="813737"/>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文本框 37"/>
            <p:cNvSpPr txBox="1"/>
            <p:nvPr/>
          </p:nvSpPr>
          <p:spPr>
            <a:xfrm>
              <a:off x="2308117" y="2704763"/>
              <a:ext cx="550151" cy="769441"/>
            </a:xfrm>
            <a:prstGeom prst="rect">
              <a:avLst/>
            </a:prstGeom>
            <a:noFill/>
          </p:spPr>
          <p:txBody>
            <a:bodyPr wrap="none" rtlCol="0">
              <a:spAutoFit/>
            </a:bodyPr>
            <a:lstStyle/>
            <a:p>
              <a:r>
                <a:rPr lang="en-US" altLang="zh-CN" sz="4400" dirty="0">
                  <a:solidFill>
                    <a:schemeClr val="bg1"/>
                  </a:solidFill>
                  <a:latin typeface="方正兰亭粗黑简体" panose="02000000000000000000" pitchFamily="2" charset="-122"/>
                  <a:ea typeface="方正兰亭粗黑简体" panose="02000000000000000000" pitchFamily="2" charset="-122"/>
                </a:rPr>
                <a:t>2</a:t>
              </a:r>
              <a:endParaRPr lang="zh-CN" altLang="en-US" sz="4400" dirty="0">
                <a:solidFill>
                  <a:schemeClr val="bg1"/>
                </a:solidFill>
                <a:latin typeface="方正兰亭粗黑简体" panose="02000000000000000000" pitchFamily="2" charset="-122"/>
                <a:ea typeface="方正兰亭粗黑简体" panose="02000000000000000000" pitchFamily="2" charset="-122"/>
              </a:endParaRPr>
            </a:p>
          </p:txBody>
        </p:sp>
      </p:grpSp>
      <p:grpSp>
        <p:nvGrpSpPr>
          <p:cNvPr id="42" name="组合 41"/>
          <p:cNvGrpSpPr/>
          <p:nvPr/>
        </p:nvGrpSpPr>
        <p:grpSpPr>
          <a:xfrm>
            <a:off x="9477475" y="4310198"/>
            <a:ext cx="996013" cy="996013"/>
            <a:chOff x="2090087" y="2578100"/>
            <a:chExt cx="996013" cy="996013"/>
          </a:xfrm>
        </p:grpSpPr>
        <p:grpSp>
          <p:nvGrpSpPr>
            <p:cNvPr id="43" name="组合 42"/>
            <p:cNvGrpSpPr/>
            <p:nvPr/>
          </p:nvGrpSpPr>
          <p:grpSpPr>
            <a:xfrm>
              <a:off x="2090087" y="2578100"/>
              <a:ext cx="996013" cy="996013"/>
              <a:chOff x="2090087" y="2476500"/>
              <a:chExt cx="1219200" cy="1219200"/>
            </a:xfrm>
          </p:grpSpPr>
          <p:sp>
            <p:nvSpPr>
              <p:cNvPr id="45" name="椭圆 44"/>
              <p:cNvSpPr/>
              <p:nvPr/>
            </p:nvSpPr>
            <p:spPr>
              <a:xfrm>
                <a:off x="2090087" y="2476500"/>
                <a:ext cx="1219200" cy="12192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2182162" y="2568575"/>
                <a:ext cx="1035050" cy="10350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2292819" y="2679232"/>
                <a:ext cx="813737" cy="813737"/>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文本框 43"/>
            <p:cNvSpPr txBox="1"/>
            <p:nvPr/>
          </p:nvSpPr>
          <p:spPr>
            <a:xfrm>
              <a:off x="2308117" y="2704763"/>
              <a:ext cx="553357" cy="769441"/>
            </a:xfrm>
            <a:prstGeom prst="rect">
              <a:avLst/>
            </a:prstGeom>
            <a:noFill/>
          </p:spPr>
          <p:txBody>
            <a:bodyPr wrap="none" rtlCol="0">
              <a:spAutoFit/>
            </a:bodyPr>
            <a:lstStyle/>
            <a:p>
              <a:r>
                <a:rPr lang="en-US" altLang="zh-CN" sz="4400" dirty="0">
                  <a:solidFill>
                    <a:schemeClr val="bg1"/>
                  </a:solidFill>
                  <a:latin typeface="方正兰亭粗黑简体" panose="02000000000000000000" pitchFamily="2" charset="-122"/>
                  <a:ea typeface="方正兰亭粗黑简体" panose="02000000000000000000" pitchFamily="2" charset="-122"/>
                </a:rPr>
                <a:t>3</a:t>
              </a:r>
              <a:endParaRPr lang="zh-CN" altLang="en-US" sz="4400" dirty="0">
                <a:solidFill>
                  <a:schemeClr val="bg1"/>
                </a:solidFill>
                <a:latin typeface="方正兰亭粗黑简体" panose="02000000000000000000" pitchFamily="2" charset="-122"/>
                <a:ea typeface="方正兰亭粗黑简体" panose="02000000000000000000" pitchFamily="2" charset="-122"/>
              </a:endParaRPr>
            </a:p>
          </p:txBody>
        </p:sp>
      </p:grpSp>
      <p:grpSp>
        <p:nvGrpSpPr>
          <p:cNvPr id="54" name="组合 53"/>
          <p:cNvGrpSpPr/>
          <p:nvPr/>
        </p:nvGrpSpPr>
        <p:grpSpPr>
          <a:xfrm>
            <a:off x="4980371" y="5477523"/>
            <a:ext cx="6351989" cy="541578"/>
            <a:chOff x="4495380" y="5462399"/>
            <a:chExt cx="6615040" cy="547824"/>
          </a:xfrm>
        </p:grpSpPr>
        <p:grpSp>
          <p:nvGrpSpPr>
            <p:cNvPr id="48" name="组合 47"/>
            <p:cNvGrpSpPr/>
            <p:nvPr/>
          </p:nvGrpSpPr>
          <p:grpSpPr>
            <a:xfrm>
              <a:off x="8833945" y="5525431"/>
              <a:ext cx="2276475" cy="484792"/>
              <a:chOff x="4799016" y="2013344"/>
              <a:chExt cx="2276475" cy="484792"/>
            </a:xfrm>
          </p:grpSpPr>
          <p:sp>
            <p:nvSpPr>
              <p:cNvPr id="49" name="矩形 48"/>
              <p:cNvSpPr/>
              <p:nvPr/>
            </p:nvSpPr>
            <p:spPr>
              <a:xfrm>
                <a:off x="4799016" y="2013344"/>
                <a:ext cx="2276475" cy="479341"/>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4807777" y="2036471"/>
                <a:ext cx="1415772" cy="461665"/>
              </a:xfrm>
              <a:prstGeom prst="rect">
                <a:avLst/>
              </a:prstGeom>
            </p:spPr>
            <p:txBody>
              <a:bodyPr wrap="none">
                <a:spAutoFit/>
              </a:bodyPr>
              <a:lstStyle/>
              <a:p>
                <a:pPr fontAlgn="t"/>
                <a:r>
                  <a:rPr lang="zh-CN" altLang="en-US" sz="2400" dirty="0" smtClean="0">
                    <a:solidFill>
                      <a:schemeClr val="bg1"/>
                    </a:solidFill>
                    <a:latin typeface="方正兰亭粗黑简体" panose="02000000000000000000" pitchFamily="2" charset="-122"/>
                    <a:ea typeface="方正兰亭粗黑简体" panose="02000000000000000000" pitchFamily="2" charset="-122"/>
                  </a:rPr>
                  <a:t>多种格式</a:t>
                </a:r>
                <a:endParaRPr lang="en-US" altLang="zh-CN" sz="2400" dirty="0">
                  <a:solidFill>
                    <a:schemeClr val="bg1"/>
                  </a:solidFill>
                  <a:latin typeface="方正兰亭粗黑简体" panose="02000000000000000000" pitchFamily="2" charset="-122"/>
                  <a:ea typeface="方正兰亭粗黑简体" panose="02000000000000000000" pitchFamily="2" charset="-122"/>
                </a:endParaRPr>
              </a:p>
            </p:txBody>
          </p:sp>
        </p:grpSp>
        <p:sp>
          <p:nvSpPr>
            <p:cNvPr id="51" name="矩形 50"/>
            <p:cNvSpPr/>
            <p:nvPr/>
          </p:nvSpPr>
          <p:spPr>
            <a:xfrm>
              <a:off x="4495380" y="5462399"/>
              <a:ext cx="4235070" cy="529254"/>
            </a:xfrm>
            <a:prstGeom prst="rect">
              <a:avLst/>
            </a:prstGeom>
          </p:spPr>
          <p:txBody>
            <a:bodyPr wrap="square">
              <a:spAutoFit/>
            </a:bodyPr>
            <a:lstStyle/>
            <a:p>
              <a:pPr algn="r"/>
              <a:r>
                <a:rPr lang="en-US" altLang="zh-CN" sz="1400" dirty="0" err="1" smtClean="0">
                  <a:solidFill>
                    <a:schemeClr val="bg2">
                      <a:lumMod val="10000"/>
                    </a:schemeClr>
                  </a:solidFill>
                  <a:latin typeface="微软雅黑" panose="020B0503020204020204" pitchFamily="34" charset="-122"/>
                  <a:ea typeface="微软雅黑" panose="020B0503020204020204" pitchFamily="34" charset="-122"/>
                </a:rPr>
                <a:t>StarUML</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遵守</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UML</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的语法规则，不支持违反语法的工作</a:t>
              </a:r>
              <a:endParaRPr lang="zh-CN" altLang="en-US" sz="1400" dirty="0">
                <a:solidFill>
                  <a:schemeClr val="bg2">
                    <a:lumMod val="10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800"/>
                                        <p:tgtEl>
                                          <p:spTgt spid="13"/>
                                        </p:tgtEl>
                                      </p:cBhvr>
                                    </p:animEffect>
                                  </p:childTnLst>
                                </p:cTn>
                              </p:par>
                              <p:par>
                                <p:cTn id="8" presetID="42" presetClass="entr" presetSubtype="0" fill="hold" nodeType="withEffect">
                                  <p:stCondLst>
                                    <p:cond delay="70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1000"/>
                                        <p:tgtEl>
                                          <p:spTgt spid="35"/>
                                        </p:tgtEl>
                                      </p:cBhvr>
                                    </p:animEffect>
                                    <p:anim calcmode="lin" valueType="num">
                                      <p:cBhvr>
                                        <p:cTn id="11" dur="1000" fill="hold"/>
                                        <p:tgtEl>
                                          <p:spTgt spid="35"/>
                                        </p:tgtEl>
                                        <p:attrNameLst>
                                          <p:attrName>ppt_x</p:attrName>
                                        </p:attrNameLst>
                                      </p:cBhvr>
                                      <p:tavLst>
                                        <p:tav tm="0">
                                          <p:val>
                                            <p:strVal val="#ppt_x"/>
                                          </p:val>
                                        </p:tav>
                                        <p:tav tm="100000">
                                          <p:val>
                                            <p:strVal val="#ppt_x"/>
                                          </p:val>
                                        </p:tav>
                                      </p:tavLst>
                                    </p:anim>
                                    <p:anim calcmode="lin" valueType="num">
                                      <p:cBhvr>
                                        <p:cTn id="12" dur="1000" fill="hold"/>
                                        <p:tgtEl>
                                          <p:spTgt spid="35"/>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160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1000"/>
                                        <p:tgtEl>
                                          <p:spTgt spid="52"/>
                                        </p:tgtEl>
                                      </p:cBhvr>
                                    </p:animEffect>
                                    <p:anim calcmode="lin" valueType="num">
                                      <p:cBhvr>
                                        <p:cTn id="16" dur="1000" fill="hold"/>
                                        <p:tgtEl>
                                          <p:spTgt spid="52"/>
                                        </p:tgtEl>
                                        <p:attrNameLst>
                                          <p:attrName>ppt_x</p:attrName>
                                        </p:attrNameLst>
                                      </p:cBhvr>
                                      <p:tavLst>
                                        <p:tav tm="0">
                                          <p:val>
                                            <p:strVal val="#ppt_x"/>
                                          </p:val>
                                        </p:tav>
                                        <p:tav tm="100000">
                                          <p:val>
                                            <p:strVal val="#ppt_x"/>
                                          </p:val>
                                        </p:tav>
                                      </p:tavLst>
                                    </p:anim>
                                    <p:anim calcmode="lin" valueType="num">
                                      <p:cBhvr>
                                        <p:cTn id="17" dur="1000" fill="hold"/>
                                        <p:tgtEl>
                                          <p:spTgt spid="52"/>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1000"/>
                                        <p:tgtEl>
                                          <p:spTgt spid="36"/>
                                        </p:tgtEl>
                                      </p:cBhvr>
                                    </p:animEffect>
                                    <p:anim calcmode="lin" valueType="num">
                                      <p:cBhvr>
                                        <p:cTn id="21" dur="1000" fill="hold"/>
                                        <p:tgtEl>
                                          <p:spTgt spid="36"/>
                                        </p:tgtEl>
                                        <p:attrNameLst>
                                          <p:attrName>ppt_x</p:attrName>
                                        </p:attrNameLst>
                                      </p:cBhvr>
                                      <p:tavLst>
                                        <p:tav tm="0">
                                          <p:val>
                                            <p:strVal val="#ppt_x"/>
                                          </p:val>
                                        </p:tav>
                                        <p:tav tm="100000">
                                          <p:val>
                                            <p:strVal val="#ppt_x"/>
                                          </p:val>
                                        </p:tav>
                                      </p:tavLst>
                                    </p:anim>
                                    <p:anim calcmode="lin" valueType="num">
                                      <p:cBhvr>
                                        <p:cTn id="22" dur="1000" fill="hold"/>
                                        <p:tgtEl>
                                          <p:spTgt spid="36"/>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40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1000"/>
                                        <p:tgtEl>
                                          <p:spTgt spid="53"/>
                                        </p:tgtEl>
                                      </p:cBhvr>
                                    </p:animEffect>
                                    <p:anim calcmode="lin" valueType="num">
                                      <p:cBhvr>
                                        <p:cTn id="26" dur="1000" fill="hold"/>
                                        <p:tgtEl>
                                          <p:spTgt spid="53"/>
                                        </p:tgtEl>
                                        <p:attrNameLst>
                                          <p:attrName>ppt_x</p:attrName>
                                        </p:attrNameLst>
                                      </p:cBhvr>
                                      <p:tavLst>
                                        <p:tav tm="0">
                                          <p:val>
                                            <p:strVal val="#ppt_x"/>
                                          </p:val>
                                        </p:tav>
                                        <p:tav tm="100000">
                                          <p:val>
                                            <p:strVal val="#ppt_x"/>
                                          </p:val>
                                        </p:tav>
                                      </p:tavLst>
                                    </p:anim>
                                    <p:anim calcmode="lin" valueType="num">
                                      <p:cBhvr>
                                        <p:cTn id="27" dur="1000" fill="hold"/>
                                        <p:tgtEl>
                                          <p:spTgt spid="53"/>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430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1000"/>
                                        <p:tgtEl>
                                          <p:spTgt spid="42"/>
                                        </p:tgtEl>
                                      </p:cBhvr>
                                    </p:animEffect>
                                    <p:anim calcmode="lin" valueType="num">
                                      <p:cBhvr>
                                        <p:cTn id="31" dur="1000" fill="hold"/>
                                        <p:tgtEl>
                                          <p:spTgt spid="42"/>
                                        </p:tgtEl>
                                        <p:attrNameLst>
                                          <p:attrName>ppt_x</p:attrName>
                                        </p:attrNameLst>
                                      </p:cBhvr>
                                      <p:tavLst>
                                        <p:tav tm="0">
                                          <p:val>
                                            <p:strVal val="#ppt_x"/>
                                          </p:val>
                                        </p:tav>
                                        <p:tav tm="100000">
                                          <p:val>
                                            <p:strVal val="#ppt_x"/>
                                          </p:val>
                                        </p:tav>
                                      </p:tavLst>
                                    </p:anim>
                                    <p:anim calcmode="lin" valueType="num">
                                      <p:cBhvr>
                                        <p:cTn id="32" dur="1000" fill="hold"/>
                                        <p:tgtEl>
                                          <p:spTgt spid="42"/>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5200"/>
                                  </p:stCondLst>
                                  <p:childTnLst>
                                    <p:set>
                                      <p:cBhvr>
                                        <p:cTn id="34" dur="1" fill="hold">
                                          <p:stCondLst>
                                            <p:cond delay="0"/>
                                          </p:stCondLst>
                                        </p:cTn>
                                        <p:tgtEl>
                                          <p:spTgt spid="54"/>
                                        </p:tgtEl>
                                        <p:attrNameLst>
                                          <p:attrName>style.visibility</p:attrName>
                                        </p:attrNameLst>
                                      </p:cBhvr>
                                      <p:to>
                                        <p:strVal val="visible"/>
                                      </p:to>
                                    </p:set>
                                    <p:animEffect transition="in" filter="fade">
                                      <p:cBhvr>
                                        <p:cTn id="35" dur="1000"/>
                                        <p:tgtEl>
                                          <p:spTgt spid="54"/>
                                        </p:tgtEl>
                                      </p:cBhvr>
                                    </p:animEffect>
                                    <p:anim calcmode="lin" valueType="num">
                                      <p:cBhvr>
                                        <p:cTn id="36" dur="1000" fill="hold"/>
                                        <p:tgtEl>
                                          <p:spTgt spid="54"/>
                                        </p:tgtEl>
                                        <p:attrNameLst>
                                          <p:attrName>ppt_x</p:attrName>
                                        </p:attrNameLst>
                                      </p:cBhvr>
                                      <p:tavLst>
                                        <p:tav tm="0">
                                          <p:val>
                                            <p:strVal val="#ppt_x"/>
                                          </p:val>
                                        </p:tav>
                                        <p:tav tm="100000">
                                          <p:val>
                                            <p:strVal val="#ppt_x"/>
                                          </p:val>
                                        </p:tav>
                                      </p:tavLst>
                                    </p:anim>
                                    <p:anim calcmode="lin" valueType="num">
                                      <p:cBhvr>
                                        <p:cTn id="37"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95325" y="329180"/>
            <a:ext cx="2075924" cy="738892"/>
            <a:chOff x="695325" y="386330"/>
            <a:chExt cx="2075924" cy="738892"/>
          </a:xfrm>
        </p:grpSpPr>
        <p:grpSp>
          <p:nvGrpSpPr>
            <p:cNvPr id="3" name="组合 2"/>
            <p:cNvGrpSpPr/>
            <p:nvPr/>
          </p:nvGrpSpPr>
          <p:grpSpPr>
            <a:xfrm>
              <a:off x="695325" y="386330"/>
              <a:ext cx="2075924" cy="738892"/>
              <a:chOff x="1328935" y="2467033"/>
              <a:chExt cx="2075924" cy="738892"/>
            </a:xfrm>
          </p:grpSpPr>
          <p:grpSp>
            <p:nvGrpSpPr>
              <p:cNvPr id="6" name="组合 5"/>
              <p:cNvGrpSpPr/>
              <p:nvPr/>
            </p:nvGrpSpPr>
            <p:grpSpPr>
              <a:xfrm>
                <a:off x="1328935" y="2524550"/>
                <a:ext cx="681375" cy="681375"/>
                <a:chOff x="2866816" y="2504421"/>
                <a:chExt cx="943184" cy="943184"/>
              </a:xfrm>
            </p:grpSpPr>
            <p:grpSp>
              <p:nvGrpSpPr>
                <p:cNvPr id="8" name="组合 7"/>
                <p:cNvGrpSpPr/>
                <p:nvPr/>
              </p:nvGrpSpPr>
              <p:grpSpPr>
                <a:xfrm>
                  <a:off x="2866816" y="2504421"/>
                  <a:ext cx="943184" cy="943184"/>
                  <a:chOff x="3173998" y="2528145"/>
                  <a:chExt cx="638355" cy="638355"/>
                </a:xfrm>
              </p:grpSpPr>
              <p:sp>
                <p:nvSpPr>
                  <p:cNvPr id="10" name="矩形 9"/>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矩形 10"/>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279524" y="2633671"/>
                    <a:ext cx="427302" cy="427302"/>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2976621" y="2611817"/>
                  <a:ext cx="723575" cy="809467"/>
                </a:xfrm>
                <a:prstGeom prst="rect">
                  <a:avLst/>
                </a:prstGeom>
              </p:spPr>
              <p:txBody>
                <a:bodyPr wrap="square">
                  <a:spAutoFit/>
                </a:bodyPr>
                <a:lstStyle/>
                <a:p>
                  <a:pPr algn="ctr" fontAlgn="t"/>
                  <a:r>
                    <a:rPr lang="en-US" altLang="zh-CN" sz="3200" dirty="0" smtClean="0">
                      <a:solidFill>
                        <a:schemeClr val="bg1"/>
                      </a:solidFill>
                      <a:latin typeface="方正兰亭粗黑简体" panose="02000000000000000000" pitchFamily="2" charset="-122"/>
                      <a:ea typeface="方正兰亭粗黑简体" panose="02000000000000000000" pitchFamily="2" charset="-122"/>
                    </a:rPr>
                    <a:t>6</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7" name="矩形 6"/>
              <p:cNvSpPr/>
              <p:nvPr/>
            </p:nvSpPr>
            <p:spPr>
              <a:xfrm>
                <a:off x="2142975" y="2467033"/>
                <a:ext cx="1261884" cy="461665"/>
              </a:xfrm>
              <a:prstGeom prst="rect">
                <a:avLst/>
              </a:prstGeom>
            </p:spPr>
            <p:txBody>
              <a:bodyPr wrap="none">
                <a:spAutoFit/>
              </a:bodyPr>
              <a:lstStyle/>
              <a:p>
                <a:pPr fontAlgn="t"/>
                <a:r>
                  <a:rPr lang="en-US" altLang="zh-CN" sz="2400" dirty="0" err="1" smtClean="0">
                    <a:solidFill>
                      <a:schemeClr val="bg2">
                        <a:lumMod val="10000"/>
                      </a:schemeClr>
                    </a:solidFill>
                    <a:latin typeface="方正兰亭粗黑简体" panose="02000000000000000000" pitchFamily="2" charset="-122"/>
                    <a:ea typeface="方正兰亭粗黑简体" panose="02000000000000000000" pitchFamily="2" charset="-122"/>
                  </a:rPr>
                  <a:t>StarUML</a:t>
                </a:r>
                <a:endParaRPr lang="en-US" altLang="zh-CN" sz="2400"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grpSp>
        <p:cxnSp>
          <p:nvCxnSpPr>
            <p:cNvPr id="5" name="直接连接符 4"/>
            <p:cNvCxnSpPr/>
            <p:nvPr/>
          </p:nvCxnSpPr>
          <p:spPr>
            <a:xfrm>
              <a:off x="1471900" y="442576"/>
              <a:ext cx="0" cy="681375"/>
            </a:xfrm>
            <a:prstGeom prst="lin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sp>
        <p:nvSpPr>
          <p:cNvPr id="15" name="矩形 14"/>
          <p:cNvSpPr/>
          <p:nvPr/>
        </p:nvSpPr>
        <p:spPr>
          <a:xfrm rot="20784293">
            <a:off x="-391324" y="3727938"/>
            <a:ext cx="13248187" cy="1579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1376700" y="4286129"/>
            <a:ext cx="996013" cy="996013"/>
            <a:chOff x="2090087" y="2578100"/>
            <a:chExt cx="996013" cy="996013"/>
          </a:xfrm>
        </p:grpSpPr>
        <p:grpSp>
          <p:nvGrpSpPr>
            <p:cNvPr id="17" name="组合 16"/>
            <p:cNvGrpSpPr/>
            <p:nvPr/>
          </p:nvGrpSpPr>
          <p:grpSpPr>
            <a:xfrm>
              <a:off x="2090087" y="2578100"/>
              <a:ext cx="996013" cy="996013"/>
              <a:chOff x="2090087" y="2476500"/>
              <a:chExt cx="1219200" cy="1219200"/>
            </a:xfrm>
          </p:grpSpPr>
          <p:sp>
            <p:nvSpPr>
              <p:cNvPr id="19" name="椭圆 18"/>
              <p:cNvSpPr/>
              <p:nvPr/>
            </p:nvSpPr>
            <p:spPr>
              <a:xfrm>
                <a:off x="2090087" y="2476500"/>
                <a:ext cx="1219200" cy="12192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2182162" y="2568575"/>
                <a:ext cx="1035050" cy="10350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2292819" y="2679232"/>
                <a:ext cx="813737" cy="813737"/>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2308117" y="2704763"/>
              <a:ext cx="559769" cy="769441"/>
            </a:xfrm>
            <a:prstGeom prst="rect">
              <a:avLst/>
            </a:prstGeom>
            <a:noFill/>
          </p:spPr>
          <p:txBody>
            <a:bodyPr wrap="none" rtlCol="0">
              <a:spAutoFit/>
            </a:bodyPr>
            <a:lstStyle/>
            <a:p>
              <a:r>
                <a:rPr lang="en-US" altLang="zh-CN" sz="4400" dirty="0">
                  <a:solidFill>
                    <a:schemeClr val="bg1"/>
                  </a:solidFill>
                  <a:latin typeface="方正兰亭粗黑简体" panose="02000000000000000000" pitchFamily="2" charset="-122"/>
                  <a:ea typeface="方正兰亭粗黑简体" panose="02000000000000000000" pitchFamily="2" charset="-122"/>
                </a:rPr>
                <a:t>4</a:t>
              </a:r>
              <a:endParaRPr lang="zh-CN" altLang="en-US" sz="4400" dirty="0">
                <a:solidFill>
                  <a:schemeClr val="bg1"/>
                </a:solidFill>
                <a:latin typeface="方正兰亭粗黑简体" panose="02000000000000000000" pitchFamily="2" charset="-122"/>
                <a:ea typeface="方正兰亭粗黑简体" panose="02000000000000000000" pitchFamily="2" charset="-122"/>
              </a:endParaRPr>
            </a:p>
          </p:txBody>
        </p:sp>
      </p:grpSp>
      <p:grpSp>
        <p:nvGrpSpPr>
          <p:cNvPr id="22" name="组合 21"/>
          <p:cNvGrpSpPr/>
          <p:nvPr/>
        </p:nvGrpSpPr>
        <p:grpSpPr>
          <a:xfrm>
            <a:off x="4520382" y="3575238"/>
            <a:ext cx="996013" cy="996013"/>
            <a:chOff x="2090087" y="2578100"/>
            <a:chExt cx="996013" cy="996013"/>
          </a:xfrm>
        </p:grpSpPr>
        <p:grpSp>
          <p:nvGrpSpPr>
            <p:cNvPr id="23" name="组合 22"/>
            <p:cNvGrpSpPr/>
            <p:nvPr/>
          </p:nvGrpSpPr>
          <p:grpSpPr>
            <a:xfrm>
              <a:off x="2090087" y="2578100"/>
              <a:ext cx="996013" cy="996013"/>
              <a:chOff x="2090087" y="2476500"/>
              <a:chExt cx="1219200" cy="1219200"/>
            </a:xfrm>
          </p:grpSpPr>
          <p:sp>
            <p:nvSpPr>
              <p:cNvPr id="25" name="椭圆 24"/>
              <p:cNvSpPr/>
              <p:nvPr/>
            </p:nvSpPr>
            <p:spPr>
              <a:xfrm>
                <a:off x="2090087" y="2476500"/>
                <a:ext cx="1219200" cy="12192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2182162" y="2568575"/>
                <a:ext cx="1035050" cy="10350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2292819" y="2679232"/>
                <a:ext cx="813737" cy="813737"/>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文本框 23"/>
            <p:cNvSpPr txBox="1"/>
            <p:nvPr/>
          </p:nvSpPr>
          <p:spPr>
            <a:xfrm>
              <a:off x="2308117" y="2704763"/>
              <a:ext cx="556563" cy="769441"/>
            </a:xfrm>
            <a:prstGeom prst="rect">
              <a:avLst/>
            </a:prstGeom>
            <a:noFill/>
          </p:spPr>
          <p:txBody>
            <a:bodyPr wrap="none" rtlCol="0">
              <a:spAutoFit/>
            </a:bodyPr>
            <a:lstStyle/>
            <a:p>
              <a:r>
                <a:rPr lang="en-US" altLang="zh-CN" sz="4400" dirty="0">
                  <a:solidFill>
                    <a:schemeClr val="bg1"/>
                  </a:solidFill>
                  <a:latin typeface="方正兰亭粗黑简体" panose="02000000000000000000" pitchFamily="2" charset="-122"/>
                  <a:ea typeface="方正兰亭粗黑简体" panose="02000000000000000000" pitchFamily="2" charset="-122"/>
                </a:rPr>
                <a:t>5</a:t>
              </a:r>
              <a:endParaRPr lang="zh-CN" altLang="en-US" sz="4400" dirty="0">
                <a:solidFill>
                  <a:schemeClr val="bg1"/>
                </a:solidFill>
                <a:latin typeface="方正兰亭粗黑简体" panose="02000000000000000000" pitchFamily="2" charset="-122"/>
                <a:ea typeface="方正兰亭粗黑简体" panose="02000000000000000000" pitchFamily="2" charset="-122"/>
              </a:endParaRPr>
            </a:p>
          </p:txBody>
        </p:sp>
      </p:grpSp>
      <p:grpSp>
        <p:nvGrpSpPr>
          <p:cNvPr id="28" name="组合 27"/>
          <p:cNvGrpSpPr/>
          <p:nvPr/>
        </p:nvGrpSpPr>
        <p:grpSpPr>
          <a:xfrm>
            <a:off x="7788353" y="2842368"/>
            <a:ext cx="996013" cy="996013"/>
            <a:chOff x="2090087" y="2578100"/>
            <a:chExt cx="996013" cy="996013"/>
          </a:xfrm>
        </p:grpSpPr>
        <p:grpSp>
          <p:nvGrpSpPr>
            <p:cNvPr id="29" name="组合 28"/>
            <p:cNvGrpSpPr/>
            <p:nvPr/>
          </p:nvGrpSpPr>
          <p:grpSpPr>
            <a:xfrm>
              <a:off x="2090087" y="2578100"/>
              <a:ext cx="996013" cy="996013"/>
              <a:chOff x="2090087" y="2476500"/>
              <a:chExt cx="1219200" cy="1219200"/>
            </a:xfrm>
          </p:grpSpPr>
          <p:sp>
            <p:nvSpPr>
              <p:cNvPr id="31" name="椭圆 30"/>
              <p:cNvSpPr/>
              <p:nvPr/>
            </p:nvSpPr>
            <p:spPr>
              <a:xfrm>
                <a:off x="2090087" y="2476500"/>
                <a:ext cx="1219200" cy="12192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2182162" y="2568575"/>
                <a:ext cx="1035050" cy="10350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2292819" y="2679232"/>
                <a:ext cx="813737" cy="813737"/>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p:cNvSpPr txBox="1"/>
            <p:nvPr/>
          </p:nvSpPr>
          <p:spPr>
            <a:xfrm>
              <a:off x="2308117" y="2704763"/>
              <a:ext cx="556563" cy="769441"/>
            </a:xfrm>
            <a:prstGeom prst="rect">
              <a:avLst/>
            </a:prstGeom>
            <a:noFill/>
          </p:spPr>
          <p:txBody>
            <a:bodyPr wrap="none" rtlCol="0">
              <a:spAutoFit/>
            </a:bodyPr>
            <a:lstStyle/>
            <a:p>
              <a:r>
                <a:rPr lang="en-US" altLang="zh-CN" sz="4400" dirty="0">
                  <a:solidFill>
                    <a:schemeClr val="bg1"/>
                  </a:solidFill>
                  <a:latin typeface="方正兰亭粗黑简体" panose="02000000000000000000" pitchFamily="2" charset="-122"/>
                  <a:ea typeface="方正兰亭粗黑简体" panose="02000000000000000000" pitchFamily="2" charset="-122"/>
                </a:rPr>
                <a:t>6</a:t>
              </a:r>
              <a:endParaRPr lang="zh-CN" altLang="en-US" sz="4400" dirty="0">
                <a:solidFill>
                  <a:schemeClr val="bg1"/>
                </a:solidFill>
                <a:latin typeface="方正兰亭粗黑简体" panose="02000000000000000000" pitchFamily="2" charset="-122"/>
                <a:ea typeface="方正兰亭粗黑简体" panose="02000000000000000000" pitchFamily="2" charset="-122"/>
              </a:endParaRPr>
            </a:p>
          </p:txBody>
        </p:sp>
      </p:grpSp>
      <p:grpSp>
        <p:nvGrpSpPr>
          <p:cNvPr id="46" name="组合 45"/>
          <p:cNvGrpSpPr/>
          <p:nvPr/>
        </p:nvGrpSpPr>
        <p:grpSpPr>
          <a:xfrm>
            <a:off x="736376" y="5451666"/>
            <a:ext cx="6738065" cy="954107"/>
            <a:chOff x="736376" y="5451666"/>
            <a:chExt cx="6738065" cy="954107"/>
          </a:xfrm>
        </p:grpSpPr>
        <p:grpSp>
          <p:nvGrpSpPr>
            <p:cNvPr id="34" name="组合 33"/>
            <p:cNvGrpSpPr/>
            <p:nvPr/>
          </p:nvGrpSpPr>
          <p:grpSpPr>
            <a:xfrm>
              <a:off x="736376" y="5515955"/>
              <a:ext cx="2276475" cy="484792"/>
              <a:chOff x="4799016" y="2013344"/>
              <a:chExt cx="2276475" cy="484792"/>
            </a:xfrm>
          </p:grpSpPr>
          <p:sp>
            <p:nvSpPr>
              <p:cNvPr id="35" name="矩形 34"/>
              <p:cNvSpPr/>
              <p:nvPr/>
            </p:nvSpPr>
            <p:spPr>
              <a:xfrm>
                <a:off x="4799016" y="2013344"/>
                <a:ext cx="2276475" cy="479341"/>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4807777" y="2036471"/>
                <a:ext cx="1415772" cy="461665"/>
              </a:xfrm>
              <a:prstGeom prst="rect">
                <a:avLst/>
              </a:prstGeom>
            </p:spPr>
            <p:txBody>
              <a:bodyPr wrap="none">
                <a:spAutoFit/>
              </a:bodyPr>
              <a:lstStyle/>
              <a:p>
                <a:pPr fontAlgn="t"/>
                <a:r>
                  <a:rPr lang="zh-CN" altLang="en-US" sz="2400" dirty="0" smtClean="0">
                    <a:solidFill>
                      <a:schemeClr val="bg1"/>
                    </a:solidFill>
                    <a:latin typeface="方正兰亭粗黑简体" panose="02000000000000000000" pitchFamily="2" charset="-122"/>
                    <a:ea typeface="方正兰亭粗黑简体" panose="02000000000000000000" pitchFamily="2" charset="-122"/>
                  </a:rPr>
                  <a:t>双向工程</a:t>
                </a:r>
                <a:endParaRPr lang="en-US" altLang="zh-CN" sz="2400" dirty="0">
                  <a:solidFill>
                    <a:schemeClr val="bg1"/>
                  </a:solidFill>
                  <a:latin typeface="方正兰亭粗黑简体" panose="02000000000000000000" pitchFamily="2" charset="-122"/>
                  <a:ea typeface="方正兰亭粗黑简体" panose="02000000000000000000" pitchFamily="2" charset="-122"/>
                </a:endParaRPr>
              </a:p>
            </p:txBody>
          </p:sp>
        </p:grpSp>
        <p:sp>
          <p:nvSpPr>
            <p:cNvPr id="37" name="矩形 36"/>
            <p:cNvSpPr/>
            <p:nvPr/>
          </p:nvSpPr>
          <p:spPr>
            <a:xfrm>
              <a:off x="3239371" y="5451666"/>
              <a:ext cx="4235070" cy="954107"/>
            </a:xfrm>
            <a:prstGeom prst="rect">
              <a:avLst/>
            </a:prstGeom>
          </p:spPr>
          <p:txBody>
            <a:bodyPr wrap="square">
              <a:spAutoFit/>
            </a:bodyPr>
            <a:lstStyle/>
            <a:p>
              <a:r>
                <a:rPr lang="zh-CN" altLang="en-US" sz="1400" dirty="0" smtClean="0">
                  <a:solidFill>
                    <a:schemeClr val="bg2">
                      <a:lumMod val="10000"/>
                    </a:schemeClr>
                  </a:solidFill>
                </a:rPr>
                <a:t>双向工程提供一种机制，它使系统构架或者系统架构或者设计模型与代码之间进行双向交换。</a:t>
              </a:r>
              <a:endParaRPr lang="en-US" altLang="zh-CN" sz="1400" dirty="0" smtClean="0">
                <a:solidFill>
                  <a:schemeClr val="bg2">
                    <a:lumMod val="10000"/>
                  </a:schemeClr>
                </a:solidFill>
              </a:endParaRPr>
            </a:p>
            <a:p>
              <a:r>
                <a:rPr lang="en-US" altLang="zh-CN" sz="1400" dirty="0" smtClean="0">
                  <a:solidFill>
                    <a:schemeClr val="bg2">
                      <a:lumMod val="10000"/>
                    </a:schemeClr>
                  </a:solidFill>
                </a:rPr>
                <a:t>1.</a:t>
              </a:r>
              <a:r>
                <a:rPr lang="zh-CN" altLang="en-US" sz="1400" dirty="0" smtClean="0">
                  <a:solidFill>
                    <a:schemeClr val="bg2">
                      <a:lumMod val="10000"/>
                    </a:schemeClr>
                  </a:solidFill>
                </a:rPr>
                <a:t>正向工程把设计模型转化为代码框架</a:t>
              </a:r>
              <a:endParaRPr lang="en-US" altLang="zh-CN" sz="1400" dirty="0" smtClean="0">
                <a:solidFill>
                  <a:schemeClr val="bg2">
                    <a:lumMod val="10000"/>
                  </a:schemeClr>
                </a:solidFill>
              </a:endParaRPr>
            </a:p>
            <a:p>
              <a:r>
                <a:rPr lang="en-US" altLang="zh-CN" sz="1400" dirty="0" smtClean="0">
                  <a:solidFill>
                    <a:schemeClr val="bg2">
                      <a:lumMod val="10000"/>
                    </a:schemeClr>
                  </a:solidFill>
                </a:rPr>
                <a:t>2.</a:t>
              </a:r>
              <a:r>
                <a:rPr lang="zh-CN" altLang="en-US" sz="1400" dirty="0" smtClean="0">
                  <a:solidFill>
                    <a:schemeClr val="bg2">
                      <a:lumMod val="10000"/>
                    </a:schemeClr>
                  </a:solidFill>
                </a:rPr>
                <a:t>逆向工程把代码转换为设计模型</a:t>
              </a:r>
              <a:endParaRPr lang="zh-CN" altLang="en-US" sz="1400" dirty="0">
                <a:solidFill>
                  <a:schemeClr val="bg2">
                    <a:lumMod val="10000"/>
                  </a:schemeClr>
                </a:solidFill>
              </a:endParaRPr>
            </a:p>
          </p:txBody>
        </p:sp>
      </p:grpSp>
      <p:grpSp>
        <p:nvGrpSpPr>
          <p:cNvPr id="47" name="组合 46"/>
          <p:cNvGrpSpPr/>
          <p:nvPr/>
        </p:nvGrpSpPr>
        <p:grpSpPr>
          <a:xfrm>
            <a:off x="-348100" y="2811882"/>
            <a:ext cx="6716093" cy="537369"/>
            <a:chOff x="406503" y="2288100"/>
            <a:chExt cx="6716093" cy="537369"/>
          </a:xfrm>
        </p:grpSpPr>
        <p:grpSp>
          <p:nvGrpSpPr>
            <p:cNvPr id="38" name="组合 37"/>
            <p:cNvGrpSpPr/>
            <p:nvPr/>
          </p:nvGrpSpPr>
          <p:grpSpPr>
            <a:xfrm>
              <a:off x="4846121" y="2340677"/>
              <a:ext cx="2276475" cy="484792"/>
              <a:chOff x="4799016" y="2013344"/>
              <a:chExt cx="2276475" cy="484792"/>
            </a:xfrm>
          </p:grpSpPr>
          <p:sp>
            <p:nvSpPr>
              <p:cNvPr id="39" name="矩形 38"/>
              <p:cNvSpPr/>
              <p:nvPr/>
            </p:nvSpPr>
            <p:spPr>
              <a:xfrm>
                <a:off x="4799016" y="2013344"/>
                <a:ext cx="2276475" cy="479341"/>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4807777" y="2036471"/>
                <a:ext cx="1261884" cy="461665"/>
              </a:xfrm>
              <a:prstGeom prst="rect">
                <a:avLst/>
              </a:prstGeom>
            </p:spPr>
            <p:txBody>
              <a:bodyPr wrap="none">
                <a:spAutoFit/>
              </a:bodyPr>
              <a:lstStyle/>
              <a:p>
                <a:pPr fontAlgn="t"/>
                <a:r>
                  <a:rPr lang="zh-CN" altLang="en-US" sz="2400" dirty="0" smtClean="0">
                    <a:solidFill>
                      <a:schemeClr val="bg1"/>
                    </a:solidFill>
                    <a:latin typeface="方正兰亭粗黑简体" panose="02000000000000000000" pitchFamily="2" charset="-122"/>
                    <a:ea typeface="方正兰亭粗黑简体" panose="02000000000000000000" pitchFamily="2" charset="-122"/>
                  </a:rPr>
                  <a:t>支持</a:t>
                </a:r>
                <a:r>
                  <a:rPr lang="en-US" altLang="zh-CN" sz="2400" dirty="0" smtClean="0">
                    <a:solidFill>
                      <a:schemeClr val="bg1"/>
                    </a:solidFill>
                    <a:latin typeface="方正兰亭粗黑简体" panose="02000000000000000000" pitchFamily="2" charset="-122"/>
                    <a:ea typeface="方正兰亭粗黑简体" panose="02000000000000000000" pitchFamily="2" charset="-122"/>
                  </a:rPr>
                  <a:t>XMI</a:t>
                </a:r>
                <a:endParaRPr lang="en-US" altLang="zh-CN" sz="2400" dirty="0">
                  <a:solidFill>
                    <a:schemeClr val="bg1"/>
                  </a:solidFill>
                  <a:latin typeface="方正兰亭粗黑简体" panose="02000000000000000000" pitchFamily="2" charset="-122"/>
                  <a:ea typeface="方正兰亭粗黑简体" panose="02000000000000000000" pitchFamily="2" charset="-122"/>
                </a:endParaRPr>
              </a:p>
            </p:txBody>
          </p:sp>
        </p:grpSp>
        <p:sp>
          <p:nvSpPr>
            <p:cNvPr id="41" name="矩形 40"/>
            <p:cNvSpPr/>
            <p:nvPr/>
          </p:nvSpPr>
          <p:spPr>
            <a:xfrm>
              <a:off x="406503" y="2288100"/>
              <a:ext cx="4235070" cy="307777"/>
            </a:xfrm>
            <a:prstGeom prst="rect">
              <a:avLst/>
            </a:prstGeom>
          </p:spPr>
          <p:txBody>
            <a:bodyPr wrap="square">
              <a:spAutoFit/>
            </a:bodyPr>
            <a:lstStyle/>
            <a:p>
              <a:pPr algn="r"/>
              <a:r>
                <a:rPr lang="zh-CN" altLang="en-US" sz="1400" dirty="0" smtClean="0">
                  <a:solidFill>
                    <a:schemeClr val="bg2">
                      <a:lumMod val="10000"/>
                    </a:schemeClr>
                  </a:solidFill>
                </a:rPr>
                <a:t>接受</a:t>
              </a:r>
              <a:r>
                <a:rPr lang="en-US" altLang="zh-CN" sz="1400" dirty="0" smtClean="0">
                  <a:solidFill>
                    <a:schemeClr val="bg2">
                      <a:lumMod val="10000"/>
                    </a:schemeClr>
                  </a:solidFill>
                </a:rPr>
                <a:t>XMI1.1</a:t>
              </a:r>
              <a:r>
                <a:rPr lang="zh-CN" altLang="en-US" sz="1400" dirty="0" smtClean="0">
                  <a:solidFill>
                    <a:schemeClr val="bg2">
                      <a:lumMod val="10000"/>
                    </a:schemeClr>
                  </a:solidFill>
                </a:rPr>
                <a:t>、</a:t>
              </a:r>
              <a:r>
                <a:rPr lang="en-US" altLang="zh-CN" sz="1400" dirty="0" smtClean="0">
                  <a:solidFill>
                    <a:schemeClr val="bg2">
                      <a:lumMod val="10000"/>
                    </a:schemeClr>
                  </a:solidFill>
                </a:rPr>
                <a:t>1.2</a:t>
              </a:r>
              <a:r>
                <a:rPr lang="zh-CN" altLang="en-US" sz="1400" dirty="0" smtClean="0">
                  <a:solidFill>
                    <a:schemeClr val="bg2">
                      <a:lumMod val="10000"/>
                    </a:schemeClr>
                  </a:solidFill>
                </a:rPr>
                <a:t>和</a:t>
              </a:r>
              <a:r>
                <a:rPr lang="en-US" altLang="zh-CN" sz="1400" dirty="0" smtClean="0">
                  <a:solidFill>
                    <a:schemeClr val="bg2">
                      <a:lumMod val="10000"/>
                    </a:schemeClr>
                  </a:solidFill>
                </a:rPr>
                <a:t>1.3</a:t>
              </a:r>
              <a:r>
                <a:rPr lang="zh-CN" altLang="en-US" sz="1400" dirty="0" smtClean="0">
                  <a:solidFill>
                    <a:schemeClr val="bg2">
                      <a:lumMod val="10000"/>
                    </a:schemeClr>
                  </a:solidFill>
                </a:rPr>
                <a:t>版的导入导出</a:t>
              </a:r>
              <a:endParaRPr lang="zh-CN" altLang="en-US" sz="1400" dirty="0">
                <a:solidFill>
                  <a:schemeClr val="bg2">
                    <a:lumMod val="10000"/>
                  </a:schemeClr>
                </a:solidFill>
              </a:endParaRPr>
            </a:p>
          </p:txBody>
        </p:sp>
      </p:grpSp>
      <p:grpSp>
        <p:nvGrpSpPr>
          <p:cNvPr id="48" name="组合 47"/>
          <p:cNvGrpSpPr/>
          <p:nvPr/>
        </p:nvGrpSpPr>
        <p:grpSpPr>
          <a:xfrm>
            <a:off x="6315732" y="4040406"/>
            <a:ext cx="4235070" cy="735719"/>
            <a:chOff x="7088090" y="3774076"/>
            <a:chExt cx="4235070" cy="735719"/>
          </a:xfrm>
        </p:grpSpPr>
        <p:grpSp>
          <p:nvGrpSpPr>
            <p:cNvPr id="42" name="组合 41"/>
            <p:cNvGrpSpPr/>
            <p:nvPr/>
          </p:nvGrpSpPr>
          <p:grpSpPr>
            <a:xfrm>
              <a:off x="7892149" y="3774076"/>
              <a:ext cx="2276475" cy="482847"/>
              <a:chOff x="3733696" y="2222902"/>
              <a:chExt cx="2276475" cy="482847"/>
            </a:xfrm>
          </p:grpSpPr>
          <p:sp>
            <p:nvSpPr>
              <p:cNvPr id="43" name="矩形 42"/>
              <p:cNvSpPr/>
              <p:nvPr/>
            </p:nvSpPr>
            <p:spPr>
              <a:xfrm>
                <a:off x="3733696" y="2226408"/>
                <a:ext cx="2276475" cy="479341"/>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3866744" y="2222902"/>
                <a:ext cx="2031325" cy="461665"/>
              </a:xfrm>
              <a:prstGeom prst="rect">
                <a:avLst/>
              </a:prstGeom>
            </p:spPr>
            <p:txBody>
              <a:bodyPr wrap="none">
                <a:spAutoFit/>
              </a:bodyPr>
              <a:lstStyle/>
              <a:p>
                <a:pPr fontAlgn="t"/>
                <a:r>
                  <a:rPr lang="zh-CN" altLang="en-US" sz="2400" dirty="0" smtClean="0">
                    <a:solidFill>
                      <a:schemeClr val="bg1"/>
                    </a:solidFill>
                    <a:latin typeface="方正兰亭粗黑简体" panose="02000000000000000000" pitchFamily="2" charset="-122"/>
                    <a:ea typeface="方正兰亭粗黑简体" panose="02000000000000000000" pitchFamily="2" charset="-122"/>
                  </a:rPr>
                  <a:t>导入</a:t>
                </a:r>
                <a:r>
                  <a:rPr lang="en-US" altLang="zh-CN" sz="2400" dirty="0" smtClean="0">
                    <a:solidFill>
                      <a:schemeClr val="bg1"/>
                    </a:solidFill>
                    <a:latin typeface="方正兰亭粗黑简体" panose="02000000000000000000" pitchFamily="2" charset="-122"/>
                    <a:ea typeface="方正兰亭粗黑简体" panose="02000000000000000000" pitchFamily="2" charset="-122"/>
                  </a:rPr>
                  <a:t>Rose</a:t>
                </a:r>
                <a:r>
                  <a:rPr lang="zh-CN" altLang="en-US" sz="2400" dirty="0" smtClean="0">
                    <a:solidFill>
                      <a:schemeClr val="bg1"/>
                    </a:solidFill>
                    <a:latin typeface="方正兰亭粗黑简体" panose="02000000000000000000" pitchFamily="2" charset="-122"/>
                    <a:ea typeface="方正兰亭粗黑简体" panose="02000000000000000000" pitchFamily="2" charset="-122"/>
                  </a:rPr>
                  <a:t>文件</a:t>
                </a:r>
                <a:endParaRPr lang="en-US" altLang="zh-CN" sz="2400" dirty="0">
                  <a:solidFill>
                    <a:schemeClr val="bg1"/>
                  </a:solidFill>
                  <a:latin typeface="方正兰亭粗黑简体" panose="02000000000000000000" pitchFamily="2" charset="-122"/>
                  <a:ea typeface="方正兰亭粗黑简体" panose="02000000000000000000" pitchFamily="2" charset="-122"/>
                </a:endParaRPr>
              </a:p>
            </p:txBody>
          </p:sp>
        </p:grpSp>
        <p:sp>
          <p:nvSpPr>
            <p:cNvPr id="45" name="矩形 44"/>
            <p:cNvSpPr/>
            <p:nvPr/>
          </p:nvSpPr>
          <p:spPr>
            <a:xfrm>
              <a:off x="7088090" y="4202018"/>
              <a:ext cx="4235070" cy="307777"/>
            </a:xfrm>
            <a:prstGeom prst="rect">
              <a:avLst/>
            </a:prstGeom>
          </p:spPr>
          <p:txBody>
            <a:bodyPr wrap="square">
              <a:spAutoFit/>
            </a:bodyPr>
            <a:lstStyle/>
            <a:p>
              <a:pPr algn="r"/>
              <a:r>
                <a:rPr lang="en-US" altLang="zh-CN" sz="1400" dirty="0" err="1" smtClean="0">
                  <a:solidFill>
                    <a:schemeClr val="bg2">
                      <a:lumMod val="10000"/>
                    </a:schemeClr>
                  </a:solidFill>
                </a:rPr>
                <a:t>StarUML</a:t>
              </a:r>
              <a:r>
                <a:rPr lang="zh-CN" altLang="en-US" sz="1400" dirty="0" smtClean="0">
                  <a:solidFill>
                    <a:schemeClr val="bg2">
                      <a:lumMod val="10000"/>
                    </a:schemeClr>
                  </a:solidFill>
                </a:rPr>
                <a:t>可以读取</a:t>
              </a:r>
              <a:r>
                <a:rPr lang="en-US" altLang="zh-CN" sz="1400" dirty="0" err="1" smtClean="0">
                  <a:solidFill>
                    <a:schemeClr val="bg2">
                      <a:lumMod val="10000"/>
                    </a:schemeClr>
                  </a:solidFill>
                </a:rPr>
                <a:t>RationalRose</a:t>
              </a:r>
              <a:r>
                <a:rPr lang="zh-CN" altLang="en-US" sz="1400" dirty="0" smtClean="0">
                  <a:solidFill>
                    <a:schemeClr val="bg2">
                      <a:lumMod val="10000"/>
                    </a:schemeClr>
                  </a:solidFill>
                </a:rPr>
                <a:t>生成的文件</a:t>
              </a:r>
              <a:endParaRPr lang="zh-CN" altLang="en-US" sz="1400" dirty="0">
                <a:solidFill>
                  <a:schemeClr val="bg2">
                    <a:lumMod val="10000"/>
                  </a:schemeClr>
                </a:solidFill>
              </a:endParaRPr>
            </a:p>
          </p:txBody>
        </p:sp>
      </p:grpSp>
      <p:grpSp>
        <p:nvGrpSpPr>
          <p:cNvPr id="49" name="组合 48"/>
          <p:cNvGrpSpPr/>
          <p:nvPr/>
        </p:nvGrpSpPr>
        <p:grpSpPr>
          <a:xfrm>
            <a:off x="10611943" y="2174046"/>
            <a:ext cx="996013" cy="996013"/>
            <a:chOff x="2090087" y="2578100"/>
            <a:chExt cx="996013" cy="996013"/>
          </a:xfrm>
        </p:grpSpPr>
        <p:grpSp>
          <p:nvGrpSpPr>
            <p:cNvPr id="50" name="组合 22"/>
            <p:cNvGrpSpPr/>
            <p:nvPr/>
          </p:nvGrpSpPr>
          <p:grpSpPr>
            <a:xfrm>
              <a:off x="2090087" y="2578100"/>
              <a:ext cx="996013" cy="996013"/>
              <a:chOff x="2090087" y="2476500"/>
              <a:chExt cx="1219200" cy="1219200"/>
            </a:xfrm>
          </p:grpSpPr>
          <p:sp>
            <p:nvSpPr>
              <p:cNvPr id="52" name="椭圆 51"/>
              <p:cNvSpPr/>
              <p:nvPr/>
            </p:nvSpPr>
            <p:spPr>
              <a:xfrm>
                <a:off x="2090087" y="2476500"/>
                <a:ext cx="1219200" cy="12192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2182162" y="2568575"/>
                <a:ext cx="1035050" cy="10350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2292819" y="2679232"/>
                <a:ext cx="813737" cy="813737"/>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文本框 23"/>
            <p:cNvSpPr txBox="1"/>
            <p:nvPr/>
          </p:nvSpPr>
          <p:spPr>
            <a:xfrm>
              <a:off x="2308117" y="2704763"/>
              <a:ext cx="466794" cy="769441"/>
            </a:xfrm>
            <a:prstGeom prst="rect">
              <a:avLst/>
            </a:prstGeom>
            <a:noFill/>
          </p:spPr>
          <p:txBody>
            <a:bodyPr wrap="none" rtlCol="0">
              <a:spAutoFit/>
            </a:bodyPr>
            <a:lstStyle/>
            <a:p>
              <a:r>
                <a:rPr lang="en-US" altLang="zh-CN" sz="4400" dirty="0" smtClean="0">
                  <a:solidFill>
                    <a:schemeClr val="bg1"/>
                  </a:solidFill>
                  <a:latin typeface="方正兰亭粗黑简体" panose="02000000000000000000" pitchFamily="2" charset="-122"/>
                  <a:ea typeface="方正兰亭粗黑简体" panose="02000000000000000000" pitchFamily="2" charset="-122"/>
                </a:rPr>
                <a:t>7</a:t>
              </a:r>
              <a:endParaRPr lang="zh-CN" altLang="en-US" sz="4400" dirty="0">
                <a:solidFill>
                  <a:schemeClr val="bg1"/>
                </a:solidFill>
                <a:latin typeface="方正兰亭粗黑简体" panose="02000000000000000000" pitchFamily="2" charset="-122"/>
                <a:ea typeface="方正兰亭粗黑简体" panose="02000000000000000000" pitchFamily="2" charset="-122"/>
              </a:endParaRPr>
            </a:p>
          </p:txBody>
        </p:sp>
      </p:grpSp>
      <p:grpSp>
        <p:nvGrpSpPr>
          <p:cNvPr id="55" name="组合 54"/>
          <p:cNvGrpSpPr/>
          <p:nvPr/>
        </p:nvGrpSpPr>
        <p:grpSpPr>
          <a:xfrm>
            <a:off x="5068758" y="1508344"/>
            <a:ext cx="6716093" cy="537369"/>
            <a:chOff x="406503" y="2288100"/>
            <a:chExt cx="6716093" cy="537369"/>
          </a:xfrm>
        </p:grpSpPr>
        <p:grpSp>
          <p:nvGrpSpPr>
            <p:cNvPr id="56" name="组合 37"/>
            <p:cNvGrpSpPr/>
            <p:nvPr/>
          </p:nvGrpSpPr>
          <p:grpSpPr>
            <a:xfrm>
              <a:off x="4846121" y="2340677"/>
              <a:ext cx="2276475" cy="484792"/>
              <a:chOff x="4799016" y="2013344"/>
              <a:chExt cx="2276475" cy="484792"/>
            </a:xfrm>
          </p:grpSpPr>
          <p:sp>
            <p:nvSpPr>
              <p:cNvPr id="58" name="矩形 57"/>
              <p:cNvSpPr/>
              <p:nvPr/>
            </p:nvSpPr>
            <p:spPr>
              <a:xfrm>
                <a:off x="4799016" y="2013344"/>
                <a:ext cx="2276475" cy="479341"/>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4807777" y="2036471"/>
                <a:ext cx="1415772" cy="461665"/>
              </a:xfrm>
              <a:prstGeom prst="rect">
                <a:avLst/>
              </a:prstGeom>
            </p:spPr>
            <p:txBody>
              <a:bodyPr wrap="none">
                <a:spAutoFit/>
              </a:bodyPr>
              <a:lstStyle/>
              <a:p>
                <a:pPr fontAlgn="t"/>
                <a:r>
                  <a:rPr lang="zh-CN" altLang="en-US" sz="2400" dirty="0" smtClean="0">
                    <a:solidFill>
                      <a:schemeClr val="bg1"/>
                    </a:solidFill>
                    <a:latin typeface="方正兰亭粗黑简体" panose="02000000000000000000" pitchFamily="2" charset="-122"/>
                    <a:ea typeface="方正兰亭粗黑简体" panose="02000000000000000000" pitchFamily="2" charset="-122"/>
                  </a:rPr>
                  <a:t>支持模式</a:t>
                </a:r>
                <a:endParaRPr lang="en-US" altLang="zh-CN" sz="2400" dirty="0">
                  <a:solidFill>
                    <a:schemeClr val="bg1"/>
                  </a:solidFill>
                  <a:latin typeface="方正兰亭粗黑简体" panose="02000000000000000000" pitchFamily="2" charset="-122"/>
                  <a:ea typeface="方正兰亭粗黑简体" panose="02000000000000000000" pitchFamily="2" charset="-122"/>
                </a:endParaRPr>
              </a:p>
            </p:txBody>
          </p:sp>
        </p:grpSp>
        <p:sp>
          <p:nvSpPr>
            <p:cNvPr id="57" name="矩形 56"/>
            <p:cNvSpPr/>
            <p:nvPr/>
          </p:nvSpPr>
          <p:spPr>
            <a:xfrm>
              <a:off x="406503" y="2288100"/>
              <a:ext cx="4235070" cy="307777"/>
            </a:xfrm>
            <a:prstGeom prst="rect">
              <a:avLst/>
            </a:prstGeom>
          </p:spPr>
          <p:txBody>
            <a:bodyPr wrap="square">
              <a:spAutoFit/>
            </a:bodyPr>
            <a:lstStyle/>
            <a:p>
              <a:pPr algn="r"/>
              <a:r>
                <a:rPr lang="zh-CN" altLang="en-US" sz="1400" dirty="0" smtClean="0">
                  <a:solidFill>
                    <a:schemeClr val="bg2">
                      <a:lumMod val="10000"/>
                    </a:schemeClr>
                  </a:solidFill>
                </a:rPr>
                <a:t>支持</a:t>
              </a:r>
              <a:r>
                <a:rPr lang="en-US" altLang="zh-CN" sz="1400" dirty="0" smtClean="0">
                  <a:solidFill>
                    <a:schemeClr val="bg2">
                      <a:lumMod val="10000"/>
                    </a:schemeClr>
                  </a:solidFill>
                </a:rPr>
                <a:t>23</a:t>
              </a:r>
              <a:r>
                <a:rPr lang="zh-CN" altLang="en-US" sz="1400" dirty="0" smtClean="0">
                  <a:solidFill>
                    <a:schemeClr val="bg2">
                      <a:lumMod val="10000"/>
                    </a:schemeClr>
                  </a:solidFill>
                </a:rPr>
                <a:t>种</a:t>
              </a:r>
              <a:r>
                <a:rPr lang="en-US" altLang="zh-CN" sz="1400" dirty="0" err="1" smtClean="0">
                  <a:solidFill>
                    <a:schemeClr val="bg2">
                      <a:lumMod val="10000"/>
                    </a:schemeClr>
                  </a:solidFill>
                </a:rPr>
                <a:t>Gof</a:t>
              </a:r>
              <a:r>
                <a:rPr lang="zh-CN" altLang="en-US" sz="1400" dirty="0" smtClean="0">
                  <a:solidFill>
                    <a:schemeClr val="bg2">
                      <a:lumMod val="10000"/>
                    </a:schemeClr>
                  </a:solidFill>
                </a:rPr>
                <a:t>模式，以及三种</a:t>
              </a:r>
              <a:r>
                <a:rPr lang="en-US" altLang="zh-CN" sz="1400" dirty="0" smtClean="0">
                  <a:solidFill>
                    <a:schemeClr val="bg2">
                      <a:lumMod val="10000"/>
                    </a:schemeClr>
                  </a:solidFill>
                </a:rPr>
                <a:t>EJB</a:t>
              </a:r>
              <a:r>
                <a:rPr lang="zh-CN" altLang="en-US" sz="1400" dirty="0" smtClean="0">
                  <a:solidFill>
                    <a:schemeClr val="bg2">
                      <a:lumMod val="10000"/>
                    </a:schemeClr>
                  </a:solidFill>
                </a:rPr>
                <a:t>模式</a:t>
              </a:r>
              <a:endParaRPr lang="zh-CN" altLang="en-US" sz="1400" dirty="0">
                <a:solidFill>
                  <a:schemeClr val="bg2">
                    <a:lumMod val="10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800"/>
                                        <p:tgtEl>
                                          <p:spTgt spid="15"/>
                                        </p:tgtEl>
                                      </p:cBhvr>
                                    </p:animEffect>
                                  </p:childTnLst>
                                </p:cTn>
                              </p:par>
                              <p:par>
                                <p:cTn id="8" presetID="42" presetClass="entr" presetSubtype="0" fill="hold" nodeType="withEffect">
                                  <p:stCondLst>
                                    <p:cond delay="7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1000"/>
                                        <p:tgtEl>
                                          <p:spTgt spid="16"/>
                                        </p:tgtEl>
                                      </p:cBhvr>
                                    </p:animEffect>
                                    <p:anim calcmode="lin" valueType="num">
                                      <p:cBhvr>
                                        <p:cTn id="11" dur="1000" fill="hold"/>
                                        <p:tgtEl>
                                          <p:spTgt spid="16"/>
                                        </p:tgtEl>
                                        <p:attrNameLst>
                                          <p:attrName>ppt_x</p:attrName>
                                        </p:attrNameLst>
                                      </p:cBhvr>
                                      <p:tavLst>
                                        <p:tav tm="0">
                                          <p:val>
                                            <p:strVal val="#ppt_x"/>
                                          </p:val>
                                        </p:tav>
                                        <p:tav tm="100000">
                                          <p:val>
                                            <p:strVal val="#ppt_x"/>
                                          </p:val>
                                        </p:tav>
                                      </p:tavLst>
                                    </p:anim>
                                    <p:anim calcmode="lin" valueType="num">
                                      <p:cBhvr>
                                        <p:cTn id="12" dur="1000" fill="hold"/>
                                        <p:tgtEl>
                                          <p:spTgt spid="16"/>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160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1000"/>
                                        <p:tgtEl>
                                          <p:spTgt spid="46"/>
                                        </p:tgtEl>
                                      </p:cBhvr>
                                    </p:animEffect>
                                    <p:anim calcmode="lin" valueType="num">
                                      <p:cBhvr>
                                        <p:cTn id="16" dur="1000" fill="hold"/>
                                        <p:tgtEl>
                                          <p:spTgt spid="46"/>
                                        </p:tgtEl>
                                        <p:attrNameLst>
                                          <p:attrName>ppt_x</p:attrName>
                                        </p:attrNameLst>
                                      </p:cBhvr>
                                      <p:tavLst>
                                        <p:tav tm="0">
                                          <p:val>
                                            <p:strVal val="#ppt_x"/>
                                          </p:val>
                                        </p:tav>
                                        <p:tav tm="100000">
                                          <p:val>
                                            <p:strVal val="#ppt_x"/>
                                          </p:val>
                                        </p:tav>
                                      </p:tavLst>
                                    </p:anim>
                                    <p:anim calcmode="lin" valueType="num">
                                      <p:cBhvr>
                                        <p:cTn id="17" dur="1000" fill="hold"/>
                                        <p:tgtEl>
                                          <p:spTgt spid="4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1000"/>
                                        <p:tgtEl>
                                          <p:spTgt spid="22"/>
                                        </p:tgtEl>
                                      </p:cBhvr>
                                    </p:animEffect>
                                    <p:anim calcmode="lin" valueType="num">
                                      <p:cBhvr>
                                        <p:cTn id="21" dur="1000" fill="hold"/>
                                        <p:tgtEl>
                                          <p:spTgt spid="22"/>
                                        </p:tgtEl>
                                        <p:attrNameLst>
                                          <p:attrName>ppt_x</p:attrName>
                                        </p:attrNameLst>
                                      </p:cBhvr>
                                      <p:tavLst>
                                        <p:tav tm="0">
                                          <p:val>
                                            <p:strVal val="#ppt_x"/>
                                          </p:val>
                                        </p:tav>
                                        <p:tav tm="100000">
                                          <p:val>
                                            <p:strVal val="#ppt_x"/>
                                          </p:val>
                                        </p:tav>
                                      </p:tavLst>
                                    </p:anim>
                                    <p:anim calcmode="lin" valueType="num">
                                      <p:cBhvr>
                                        <p:cTn id="22" dur="1000" fill="hold"/>
                                        <p:tgtEl>
                                          <p:spTgt spid="22"/>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40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1000"/>
                                        <p:tgtEl>
                                          <p:spTgt spid="47"/>
                                        </p:tgtEl>
                                      </p:cBhvr>
                                    </p:animEffect>
                                    <p:anim calcmode="lin" valueType="num">
                                      <p:cBhvr>
                                        <p:cTn id="26" dur="1000" fill="hold"/>
                                        <p:tgtEl>
                                          <p:spTgt spid="47"/>
                                        </p:tgtEl>
                                        <p:attrNameLst>
                                          <p:attrName>ppt_x</p:attrName>
                                        </p:attrNameLst>
                                      </p:cBhvr>
                                      <p:tavLst>
                                        <p:tav tm="0">
                                          <p:val>
                                            <p:strVal val="#ppt_x"/>
                                          </p:val>
                                        </p:tav>
                                        <p:tav tm="100000">
                                          <p:val>
                                            <p:strVal val="#ppt_x"/>
                                          </p:val>
                                        </p:tav>
                                      </p:tavLst>
                                    </p:anim>
                                    <p:anim calcmode="lin" valueType="num">
                                      <p:cBhvr>
                                        <p:cTn id="27" dur="1000" fill="hold"/>
                                        <p:tgtEl>
                                          <p:spTgt spid="47"/>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430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1000"/>
                                        <p:tgtEl>
                                          <p:spTgt spid="28"/>
                                        </p:tgtEl>
                                      </p:cBhvr>
                                    </p:animEffect>
                                    <p:anim calcmode="lin" valueType="num">
                                      <p:cBhvr>
                                        <p:cTn id="31" dur="1000" fill="hold"/>
                                        <p:tgtEl>
                                          <p:spTgt spid="28"/>
                                        </p:tgtEl>
                                        <p:attrNameLst>
                                          <p:attrName>ppt_x</p:attrName>
                                        </p:attrNameLst>
                                      </p:cBhvr>
                                      <p:tavLst>
                                        <p:tav tm="0">
                                          <p:val>
                                            <p:strVal val="#ppt_x"/>
                                          </p:val>
                                        </p:tav>
                                        <p:tav tm="100000">
                                          <p:val>
                                            <p:strVal val="#ppt_x"/>
                                          </p:val>
                                        </p:tav>
                                      </p:tavLst>
                                    </p:anim>
                                    <p:anim calcmode="lin" valueType="num">
                                      <p:cBhvr>
                                        <p:cTn id="32" dur="1000" fill="hold"/>
                                        <p:tgtEl>
                                          <p:spTgt spid="28"/>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5200"/>
                                  </p:stCondLst>
                                  <p:childTnLst>
                                    <p:set>
                                      <p:cBhvr>
                                        <p:cTn id="34" dur="1" fill="hold">
                                          <p:stCondLst>
                                            <p:cond delay="0"/>
                                          </p:stCondLst>
                                        </p:cTn>
                                        <p:tgtEl>
                                          <p:spTgt spid="48"/>
                                        </p:tgtEl>
                                        <p:attrNameLst>
                                          <p:attrName>style.visibility</p:attrName>
                                        </p:attrNameLst>
                                      </p:cBhvr>
                                      <p:to>
                                        <p:strVal val="visible"/>
                                      </p:to>
                                    </p:set>
                                    <p:animEffect transition="in" filter="fade">
                                      <p:cBhvr>
                                        <p:cTn id="35" dur="1000"/>
                                        <p:tgtEl>
                                          <p:spTgt spid="48"/>
                                        </p:tgtEl>
                                      </p:cBhvr>
                                    </p:animEffect>
                                    <p:anim calcmode="lin" valueType="num">
                                      <p:cBhvr>
                                        <p:cTn id="36" dur="1000" fill="hold"/>
                                        <p:tgtEl>
                                          <p:spTgt spid="48"/>
                                        </p:tgtEl>
                                        <p:attrNameLst>
                                          <p:attrName>ppt_x</p:attrName>
                                        </p:attrNameLst>
                                      </p:cBhvr>
                                      <p:tavLst>
                                        <p:tav tm="0">
                                          <p:val>
                                            <p:strVal val="#ppt_x"/>
                                          </p:val>
                                        </p:tav>
                                        <p:tav tm="100000">
                                          <p:val>
                                            <p:strVal val="#ppt_x"/>
                                          </p:val>
                                        </p:tav>
                                      </p:tavLst>
                                    </p:anim>
                                    <p:anim calcmode="lin" valueType="num">
                                      <p:cBhvr>
                                        <p:cTn id="37" dur="1000" fill="hold"/>
                                        <p:tgtEl>
                                          <p:spTgt spid="48"/>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250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1000"/>
                                        <p:tgtEl>
                                          <p:spTgt spid="49"/>
                                        </p:tgtEl>
                                      </p:cBhvr>
                                    </p:animEffect>
                                    <p:anim calcmode="lin" valueType="num">
                                      <p:cBhvr>
                                        <p:cTn id="41" dur="1000" fill="hold"/>
                                        <p:tgtEl>
                                          <p:spTgt spid="49"/>
                                        </p:tgtEl>
                                        <p:attrNameLst>
                                          <p:attrName>ppt_x</p:attrName>
                                        </p:attrNameLst>
                                      </p:cBhvr>
                                      <p:tavLst>
                                        <p:tav tm="0">
                                          <p:val>
                                            <p:strVal val="#ppt_x"/>
                                          </p:val>
                                        </p:tav>
                                        <p:tav tm="100000">
                                          <p:val>
                                            <p:strVal val="#ppt_x"/>
                                          </p:val>
                                        </p:tav>
                                      </p:tavLst>
                                    </p:anim>
                                    <p:anim calcmode="lin" valueType="num">
                                      <p:cBhvr>
                                        <p:cTn id="42" dur="1000" fill="hold"/>
                                        <p:tgtEl>
                                          <p:spTgt spid="49"/>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3400"/>
                                  </p:stCondLst>
                                  <p:childTnLst>
                                    <p:set>
                                      <p:cBhvr>
                                        <p:cTn id="44" dur="1" fill="hold">
                                          <p:stCondLst>
                                            <p:cond delay="0"/>
                                          </p:stCondLst>
                                        </p:cTn>
                                        <p:tgtEl>
                                          <p:spTgt spid="55"/>
                                        </p:tgtEl>
                                        <p:attrNameLst>
                                          <p:attrName>style.visibility</p:attrName>
                                        </p:attrNameLst>
                                      </p:cBhvr>
                                      <p:to>
                                        <p:strVal val="visible"/>
                                      </p:to>
                                    </p:set>
                                    <p:animEffect transition="in" filter="fade">
                                      <p:cBhvr>
                                        <p:cTn id="45" dur="1000"/>
                                        <p:tgtEl>
                                          <p:spTgt spid="55"/>
                                        </p:tgtEl>
                                      </p:cBhvr>
                                    </p:animEffect>
                                    <p:anim calcmode="lin" valueType="num">
                                      <p:cBhvr>
                                        <p:cTn id="46" dur="1000" fill="hold"/>
                                        <p:tgtEl>
                                          <p:spTgt spid="55"/>
                                        </p:tgtEl>
                                        <p:attrNameLst>
                                          <p:attrName>ppt_x</p:attrName>
                                        </p:attrNameLst>
                                      </p:cBhvr>
                                      <p:tavLst>
                                        <p:tav tm="0">
                                          <p:val>
                                            <p:strVal val="#ppt_x"/>
                                          </p:val>
                                        </p:tav>
                                        <p:tav tm="100000">
                                          <p:val>
                                            <p:strVal val="#ppt_x"/>
                                          </p:val>
                                        </p:tav>
                                      </p:tavLst>
                                    </p:anim>
                                    <p:anim calcmode="lin" valueType="num">
                                      <p:cBhvr>
                                        <p:cTn id="47"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95325" y="329180"/>
            <a:ext cx="2075924" cy="738892"/>
            <a:chOff x="695325" y="386330"/>
            <a:chExt cx="2075924" cy="738892"/>
          </a:xfrm>
        </p:grpSpPr>
        <p:grpSp>
          <p:nvGrpSpPr>
            <p:cNvPr id="3" name="组合 2"/>
            <p:cNvGrpSpPr/>
            <p:nvPr/>
          </p:nvGrpSpPr>
          <p:grpSpPr>
            <a:xfrm>
              <a:off x="695325" y="386330"/>
              <a:ext cx="2075924" cy="738892"/>
              <a:chOff x="1328935" y="2467033"/>
              <a:chExt cx="2075924" cy="738892"/>
            </a:xfrm>
          </p:grpSpPr>
          <p:grpSp>
            <p:nvGrpSpPr>
              <p:cNvPr id="4" name="组合 5"/>
              <p:cNvGrpSpPr/>
              <p:nvPr/>
            </p:nvGrpSpPr>
            <p:grpSpPr>
              <a:xfrm>
                <a:off x="1328935" y="2524550"/>
                <a:ext cx="681375" cy="681375"/>
                <a:chOff x="2866816" y="2504421"/>
                <a:chExt cx="943184" cy="943184"/>
              </a:xfrm>
            </p:grpSpPr>
            <p:grpSp>
              <p:nvGrpSpPr>
                <p:cNvPr id="6" name="组合 7"/>
                <p:cNvGrpSpPr/>
                <p:nvPr/>
              </p:nvGrpSpPr>
              <p:grpSpPr>
                <a:xfrm>
                  <a:off x="2866816" y="2504421"/>
                  <a:ext cx="943184" cy="943184"/>
                  <a:chOff x="3173998" y="2528145"/>
                  <a:chExt cx="638355" cy="638355"/>
                </a:xfrm>
              </p:grpSpPr>
              <p:sp>
                <p:nvSpPr>
                  <p:cNvPr id="10" name="矩形 9"/>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矩形 10"/>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279524" y="2633671"/>
                    <a:ext cx="427302" cy="427302"/>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2976621" y="2611817"/>
                  <a:ext cx="723575" cy="809467"/>
                </a:xfrm>
                <a:prstGeom prst="rect">
                  <a:avLst/>
                </a:prstGeom>
              </p:spPr>
              <p:txBody>
                <a:bodyPr wrap="square">
                  <a:spAutoFit/>
                </a:bodyPr>
                <a:lstStyle/>
                <a:p>
                  <a:pPr algn="ctr" fontAlgn="t"/>
                  <a:r>
                    <a:rPr lang="en-US" altLang="zh-CN" sz="3200" dirty="0" smtClean="0">
                      <a:solidFill>
                        <a:schemeClr val="bg1"/>
                      </a:solidFill>
                      <a:latin typeface="方正兰亭粗黑简体" panose="02000000000000000000" pitchFamily="2" charset="-122"/>
                      <a:ea typeface="方正兰亭粗黑简体" panose="02000000000000000000" pitchFamily="2" charset="-122"/>
                    </a:rPr>
                    <a:t>6</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7" name="矩形 6"/>
              <p:cNvSpPr/>
              <p:nvPr/>
            </p:nvSpPr>
            <p:spPr>
              <a:xfrm>
                <a:off x="2142975" y="2467033"/>
                <a:ext cx="1261884" cy="461665"/>
              </a:xfrm>
              <a:prstGeom prst="rect">
                <a:avLst/>
              </a:prstGeom>
            </p:spPr>
            <p:txBody>
              <a:bodyPr wrap="none">
                <a:spAutoFit/>
              </a:bodyPr>
              <a:lstStyle/>
              <a:p>
                <a:pPr fontAlgn="t"/>
                <a:r>
                  <a:rPr lang="en-US" altLang="zh-CN" sz="2400" dirty="0" err="1" smtClean="0">
                    <a:solidFill>
                      <a:schemeClr val="bg2">
                        <a:lumMod val="10000"/>
                      </a:schemeClr>
                    </a:solidFill>
                    <a:latin typeface="方正兰亭粗黑简体" panose="02000000000000000000" pitchFamily="2" charset="-122"/>
                    <a:ea typeface="方正兰亭粗黑简体" panose="02000000000000000000" pitchFamily="2" charset="-122"/>
                  </a:rPr>
                  <a:t>StarUML</a:t>
                </a:r>
                <a:endParaRPr lang="en-US" altLang="zh-CN" sz="2400"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grpSp>
        <p:cxnSp>
          <p:nvCxnSpPr>
            <p:cNvPr id="5" name="直接连接符 4"/>
            <p:cNvCxnSpPr/>
            <p:nvPr/>
          </p:nvCxnSpPr>
          <p:spPr>
            <a:xfrm>
              <a:off x="1471900" y="442576"/>
              <a:ext cx="0" cy="681375"/>
            </a:xfrm>
            <a:prstGeom prst="lin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sp>
        <p:nvSpPr>
          <p:cNvPr id="15" name="矩形 14"/>
          <p:cNvSpPr/>
          <p:nvPr/>
        </p:nvSpPr>
        <p:spPr>
          <a:xfrm rot="20784293">
            <a:off x="-391324" y="3727938"/>
            <a:ext cx="13248187" cy="1579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0" name="图片 59"/>
          <p:cNvPicPr/>
          <p:nvPr/>
        </p:nvPicPr>
        <p:blipFill>
          <a:blip r:embed="rId1"/>
          <a:stretch>
            <a:fillRect/>
          </a:stretch>
        </p:blipFill>
        <p:spPr>
          <a:xfrm>
            <a:off x="1704513" y="1065320"/>
            <a:ext cx="9188388" cy="514904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8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4604757" y="319385"/>
            <a:ext cx="1569661" cy="923330"/>
          </a:xfrm>
          <a:prstGeom prst="rect">
            <a:avLst/>
          </a:prstGeom>
          <a:noFill/>
        </p:spPr>
        <p:txBody>
          <a:bodyPr wrap="none" lIns="91440" tIns="45720" rIns="91440" bIns="45720">
            <a:spAutoFit/>
          </a:bodyPr>
          <a:lstStyle/>
          <a:p>
            <a:pPr algn="ctr"/>
            <a:r>
              <a:rPr lang="zh-CN" altLang="en-US" sz="54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总结</a:t>
            </a:r>
            <a:endParaRPr lang="zh-CN" altLang="en-US" sz="5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16" name="TextBox 15"/>
          <p:cNvSpPr txBox="1"/>
          <p:nvPr/>
        </p:nvSpPr>
        <p:spPr>
          <a:xfrm>
            <a:off x="1876425" y="2181225"/>
            <a:ext cx="7762875" cy="2308324"/>
          </a:xfrm>
          <a:prstGeom prst="rect">
            <a:avLst/>
          </a:prstGeom>
          <a:noFill/>
        </p:spPr>
        <p:txBody>
          <a:bodyPr wrap="square" rtlCol="0">
            <a:spAutoFit/>
          </a:bodyPr>
          <a:lstStyle/>
          <a:p>
            <a:r>
              <a:rPr lang="zh-CN" altLang="en-US" dirty="0" smtClean="0"/>
              <a:t>         分析了多款</a:t>
            </a:r>
            <a:r>
              <a:rPr lang="en-US" altLang="zh-CN" dirty="0" smtClean="0"/>
              <a:t>UML</a:t>
            </a:r>
            <a:r>
              <a:rPr lang="zh-CN" altLang="en-US" dirty="0" smtClean="0"/>
              <a:t>工具，从使用的角度分析，</a:t>
            </a:r>
            <a:r>
              <a:rPr lang="en-US" altLang="zh-CN" dirty="0" smtClean="0"/>
              <a:t>Rational Rose</a:t>
            </a:r>
            <a:r>
              <a:rPr lang="zh-CN" altLang="en-US" dirty="0" smtClean="0"/>
              <a:t>易于使用，支持使用多种构件和多种语言的复杂系统建模；利用双向工程技术可以实现迭代式开发；团队管理特性支持大型、复杂的项目和大型而且通常队员分散在各个不同地方的开发团队。同时，</a:t>
            </a:r>
            <a:r>
              <a:rPr lang="en-US" altLang="zh-CN" dirty="0" smtClean="0"/>
              <a:t>Rational Rose</a:t>
            </a:r>
            <a:r>
              <a:rPr lang="zh-CN" altLang="en-US" dirty="0" smtClean="0"/>
              <a:t>与微软</a:t>
            </a:r>
            <a:r>
              <a:rPr lang="en-US" altLang="zh-CN" dirty="0" smtClean="0"/>
              <a:t>Visual Studio</a:t>
            </a:r>
            <a:r>
              <a:rPr lang="zh-CN" altLang="en-US" dirty="0" smtClean="0"/>
              <a:t>系列工具中</a:t>
            </a:r>
            <a:r>
              <a:rPr lang="en-US" altLang="zh-CN" dirty="0" smtClean="0"/>
              <a:t>GUI</a:t>
            </a:r>
            <a:r>
              <a:rPr lang="zh-CN" altLang="en-US" dirty="0" smtClean="0"/>
              <a:t>的完美结合所带来的方便性，使得它成为绝大多数开发人员首选建模工具；</a:t>
            </a:r>
            <a:r>
              <a:rPr lang="en-US" altLang="zh-CN" dirty="0" smtClean="0"/>
              <a:t>Rose</a:t>
            </a:r>
            <a:r>
              <a:rPr lang="zh-CN" altLang="en-US" dirty="0" smtClean="0"/>
              <a:t>还是市场上第一个提供对基于</a:t>
            </a:r>
            <a:r>
              <a:rPr lang="en-US" altLang="zh-CN" dirty="0" smtClean="0"/>
              <a:t>UML</a:t>
            </a:r>
            <a:r>
              <a:rPr lang="zh-CN" altLang="en-US" dirty="0" smtClean="0"/>
              <a:t>的数据建模和</a:t>
            </a:r>
            <a:r>
              <a:rPr lang="en-US" altLang="zh-CN" dirty="0" smtClean="0"/>
              <a:t>Web</a:t>
            </a:r>
            <a:r>
              <a:rPr lang="zh-CN" altLang="en-US" dirty="0" smtClean="0"/>
              <a:t>建模支持的工具。此外，</a:t>
            </a:r>
            <a:r>
              <a:rPr lang="en-US" altLang="zh-CN" dirty="0" smtClean="0"/>
              <a:t>Rose</a:t>
            </a:r>
            <a:r>
              <a:rPr lang="zh-CN" altLang="en-US" dirty="0" smtClean="0"/>
              <a:t>还为其他一些领域提供支持，如用户定制和产品性能改进。</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914152" y="570254"/>
            <a:ext cx="3933646" cy="879895"/>
            <a:chOff x="914152" y="570254"/>
            <a:chExt cx="3933646" cy="879895"/>
          </a:xfrm>
        </p:grpSpPr>
        <p:sp>
          <p:nvSpPr>
            <p:cNvPr id="3" name="矩形 2"/>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1189951" y="659987"/>
            <a:ext cx="3382049" cy="769441"/>
          </a:xfrm>
          <a:prstGeom prst="rect">
            <a:avLst/>
          </a:prstGeom>
        </p:spPr>
        <p:txBody>
          <a:bodyPr wrap="square">
            <a:spAutoFit/>
          </a:bodyPr>
          <a:lstStyle/>
          <a:p>
            <a:pPr algn="ctr" fontAlgn="t"/>
            <a:r>
              <a:rPr lang="en-US" altLang="zh-CN" sz="4400" b="0" i="0" dirty="0" smtClean="0">
                <a:solidFill>
                  <a:schemeClr val="bg1"/>
                </a:solidFill>
                <a:effectLst/>
                <a:latin typeface="方正兰亭粗黑简体" panose="02000000000000000000" pitchFamily="2" charset="-122"/>
                <a:ea typeface="方正兰亭粗黑简体" panose="02000000000000000000" pitchFamily="2" charset="-122"/>
              </a:rPr>
              <a:t>QUESTION</a:t>
            </a:r>
            <a:endParaRPr lang="en-US" altLang="zh-CN" sz="44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nvGrpSpPr>
          <p:cNvPr id="11" name="组合 11"/>
          <p:cNvGrpSpPr/>
          <p:nvPr/>
        </p:nvGrpSpPr>
        <p:grpSpPr>
          <a:xfrm>
            <a:off x="1871591" y="2610815"/>
            <a:ext cx="681375" cy="681375"/>
            <a:chOff x="2866816" y="2504421"/>
            <a:chExt cx="943184" cy="943184"/>
          </a:xfrm>
        </p:grpSpPr>
        <p:grpSp>
          <p:nvGrpSpPr>
            <p:cNvPr id="12" name="组合 10"/>
            <p:cNvGrpSpPr/>
            <p:nvPr/>
          </p:nvGrpSpPr>
          <p:grpSpPr>
            <a:xfrm>
              <a:off x="2866816" y="2504421"/>
              <a:ext cx="943184" cy="943184"/>
              <a:chOff x="3173998" y="2528145"/>
              <a:chExt cx="638355" cy="638355"/>
            </a:xfrm>
          </p:grpSpPr>
          <p:sp>
            <p:nvSpPr>
              <p:cNvPr id="6" name="矩形 5"/>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279524" y="2633671"/>
                <a:ext cx="427302" cy="427302"/>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2976621" y="2546143"/>
              <a:ext cx="723575" cy="809467"/>
            </a:xfrm>
            <a:prstGeom prst="rect">
              <a:avLst/>
            </a:prstGeom>
          </p:spPr>
          <p:txBody>
            <a:bodyPr wrap="square">
              <a:spAutoFit/>
            </a:bodyPr>
            <a:lstStyle/>
            <a:p>
              <a:pPr algn="ctr" fontAlgn="t"/>
              <a:r>
                <a:rPr lang="en-US" altLang="zh-CN" sz="3200" b="0" i="0" dirty="0" smtClean="0">
                  <a:solidFill>
                    <a:schemeClr val="bg1"/>
                  </a:solidFill>
                  <a:effectLst/>
                  <a:latin typeface="方正兰亭粗黑简体" panose="02000000000000000000" pitchFamily="2" charset="-122"/>
                  <a:ea typeface="方正兰亭粗黑简体" panose="02000000000000000000" pitchFamily="2" charset="-122"/>
                </a:rPr>
                <a:t>Q</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35" name="矩形 34"/>
          <p:cNvSpPr/>
          <p:nvPr/>
        </p:nvSpPr>
        <p:spPr>
          <a:xfrm>
            <a:off x="2488041" y="2700074"/>
            <a:ext cx="4988866" cy="1052596"/>
          </a:xfrm>
          <a:prstGeom prst="rect">
            <a:avLst/>
          </a:prstGeom>
        </p:spPr>
        <p:txBody>
          <a:bodyPr wrap="none">
            <a:spAutoFit/>
          </a:bodyPr>
          <a:lstStyle/>
          <a:p>
            <a:pPr algn="just">
              <a:lnSpc>
                <a:spcPct val="130000"/>
              </a:lnSpc>
            </a:pPr>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Rational Rose</a:t>
            </a:r>
            <a:r>
              <a:rPr lang="zh-CN" altLang="en-US"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由哪个公司出品？</a:t>
            </a:r>
            <a:endParaRPr lang="en-US" altLang="zh-CN" sz="2400" b="1" dirty="0" smtClean="0">
              <a:solidFill>
                <a:schemeClr val="bg2">
                  <a:lumMod val="10000"/>
                </a:schemeClr>
              </a:solidFill>
              <a:latin typeface="方正兰亭粗黑简体" panose="02000000000000000000" pitchFamily="2" charset="-122"/>
              <a:ea typeface="方正兰亭粗黑简体" panose="02000000000000000000" pitchFamily="2" charset="-122"/>
            </a:endParaRPr>
          </a:p>
          <a:p>
            <a:pPr algn="just">
              <a:lnSpc>
                <a:spcPct val="130000"/>
              </a:lnSpc>
            </a:pPr>
            <a:endParaRPr lang="en-US" altLang="zh-CN" sz="2400" b="1" dirty="0">
              <a:latin typeface="微软雅黑" panose="020B0503020204020204" pitchFamily="34" charset="-122"/>
              <a:ea typeface="微软雅黑" panose="020B0503020204020204" pitchFamily="34" charset="-122"/>
            </a:endParaRPr>
          </a:p>
        </p:txBody>
      </p:sp>
      <p:sp>
        <p:nvSpPr>
          <p:cNvPr id="64" name="矩形 63"/>
          <p:cNvSpPr/>
          <p:nvPr/>
        </p:nvSpPr>
        <p:spPr>
          <a:xfrm>
            <a:off x="0" y="6211019"/>
            <a:ext cx="12192001" cy="483079"/>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42" presetClass="entr" presetSubtype="0" fill="hold" nodeType="withEffect">
                                  <p:stCondLst>
                                    <p:cond delay="4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anim calcmode="lin" valueType="num">
                                      <p:cBhvr>
                                        <p:cTn id="11" dur="1000" fill="hold"/>
                                        <p:tgtEl>
                                          <p:spTgt spid="11"/>
                                        </p:tgtEl>
                                        <p:attrNameLst>
                                          <p:attrName>ppt_x</p:attrName>
                                        </p:attrNameLst>
                                      </p:cBhvr>
                                      <p:tavLst>
                                        <p:tav tm="0">
                                          <p:val>
                                            <p:strVal val="#ppt_x"/>
                                          </p:val>
                                        </p:tav>
                                        <p:tav tm="100000">
                                          <p:val>
                                            <p:strVal val="#ppt_x"/>
                                          </p:val>
                                        </p:tav>
                                      </p:tavLst>
                                    </p:anim>
                                    <p:anim calcmode="lin" valueType="num">
                                      <p:cBhvr>
                                        <p:cTn id="12" dur="1000" fill="hold"/>
                                        <p:tgtEl>
                                          <p:spTgt spid="11"/>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130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1000"/>
                                        <p:tgtEl>
                                          <p:spTgt spid="35"/>
                                        </p:tgtEl>
                                      </p:cBhvr>
                                    </p:animEffect>
                                    <p:anim calcmode="lin" valueType="num">
                                      <p:cBhvr>
                                        <p:cTn id="16" dur="1000" fill="hold"/>
                                        <p:tgtEl>
                                          <p:spTgt spid="35"/>
                                        </p:tgtEl>
                                        <p:attrNameLst>
                                          <p:attrName>ppt_x</p:attrName>
                                        </p:attrNameLst>
                                      </p:cBhvr>
                                      <p:tavLst>
                                        <p:tav tm="0">
                                          <p:val>
                                            <p:strVal val="#ppt_x"/>
                                          </p:val>
                                        </p:tav>
                                        <p:tav tm="100000">
                                          <p:val>
                                            <p:strVal val="#ppt_x"/>
                                          </p:val>
                                        </p:tav>
                                      </p:tavLst>
                                    </p:anim>
                                    <p:anim calcmode="lin" valueType="num">
                                      <p:cBhvr>
                                        <p:cTn id="17"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75142" y="-990600"/>
            <a:ext cx="13542284" cy="9182100"/>
            <a:chOff x="0" y="845693"/>
            <a:chExt cx="9162069" cy="5166563"/>
          </a:xfrm>
        </p:grpSpPr>
        <p:pic>
          <p:nvPicPr>
            <p:cNvPr id="8" name="Picture Placeholder 3"/>
            <p:cNvPicPr>
              <a:picLocks noChangeAspect="1"/>
            </p:cNvPicPr>
            <p:nvPr/>
          </p:nvPicPr>
          <p:blipFill>
            <a:blip r:embed="rId1" cstate="email"/>
            <a:srcRect t="7806" b="7806"/>
            <a:stretch>
              <a:fillRect/>
            </a:stretch>
          </p:blipFill>
          <p:spPr>
            <a:xfrm>
              <a:off x="1" y="857250"/>
              <a:ext cx="9162068" cy="5155006"/>
            </a:xfrm>
            <a:prstGeom prst="rect">
              <a:avLst/>
            </a:prstGeom>
          </p:spPr>
        </p:pic>
        <p:sp>
          <p:nvSpPr>
            <p:cNvPr id="9" name="Rectangle 1"/>
            <p:cNvSpPr/>
            <p:nvPr/>
          </p:nvSpPr>
          <p:spPr>
            <a:xfrm>
              <a:off x="0" y="845693"/>
              <a:ext cx="9144000" cy="5166563"/>
            </a:xfrm>
            <a:prstGeom prst="rect">
              <a:avLst/>
            </a:prstGeom>
            <a:gradFill flip="none" rotWithShape="0">
              <a:gsLst>
                <a:gs pos="0">
                  <a:srgbClr val="FB4C52">
                    <a:lumMod val="52000"/>
                    <a:lumOff val="48000"/>
                    <a:alpha val="90000"/>
                  </a:srgbClr>
                </a:gs>
                <a:gs pos="87000">
                  <a:srgbClr val="2D1E42">
                    <a:alpha val="74000"/>
                  </a:srgbClr>
                </a:gs>
              </a:gsLst>
              <a:lin ang="372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7" name="Rectangle 19"/>
          <p:cNvSpPr/>
          <p:nvPr/>
        </p:nvSpPr>
        <p:spPr bwMode="auto">
          <a:xfrm>
            <a:off x="3575964" y="2191324"/>
            <a:ext cx="504007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0" tIns="0" rIns="0" bIns="0" anchor="ctr" anchorCtr="0">
            <a:spAutoFit/>
          </a:bodyPr>
          <a:lstStyle/>
          <a:p>
            <a:pPr algn="ctr" defTabSz="3429000"/>
            <a:r>
              <a:rPr lang="zh-CN" altLang="en-US" sz="6000" b="1" spc="375" dirty="0" smtClean="0">
                <a:solidFill>
                  <a:schemeClr val="bg1"/>
                </a:solidFill>
                <a:latin typeface="黑体" panose="02010609060101010101" charset="-122"/>
                <a:ea typeface="黑体" panose="02010609060101010101" charset="-122"/>
                <a:cs typeface="Montserrat" charset="0"/>
                <a:sym typeface="Bebas Neue" charset="0"/>
              </a:rPr>
              <a:t>小组分工</a:t>
            </a:r>
            <a:endParaRPr lang="en-US" sz="6000" b="1" spc="375" dirty="0">
              <a:solidFill>
                <a:schemeClr val="bg1"/>
              </a:solidFill>
              <a:latin typeface="黑体" panose="02010609060101010101" charset="-122"/>
              <a:ea typeface="黑体" panose="02010609060101010101" charset="-122"/>
              <a:cs typeface="Montserrat" charset="0"/>
              <a:sym typeface="Bebas Neue" charset="0"/>
            </a:endParaRPr>
          </a:p>
        </p:txBody>
      </p:sp>
      <p:cxnSp>
        <p:nvCxnSpPr>
          <p:cNvPr id="18" name="Straight Connector 20"/>
          <p:cNvCxnSpPr/>
          <p:nvPr/>
        </p:nvCxnSpPr>
        <p:spPr>
          <a:xfrm>
            <a:off x="5702817" y="3267125"/>
            <a:ext cx="78636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3399162" y="2180152"/>
            <a:ext cx="5393678" cy="1106252"/>
            <a:chOff x="2477552" y="1763869"/>
            <a:chExt cx="7191571" cy="1475002"/>
          </a:xfrm>
        </p:grpSpPr>
        <p:grpSp>
          <p:nvGrpSpPr>
            <p:cNvPr id="27" name="Group 26"/>
            <p:cNvGrpSpPr/>
            <p:nvPr/>
          </p:nvGrpSpPr>
          <p:grpSpPr>
            <a:xfrm rot="10800000">
              <a:off x="8949123" y="2518871"/>
              <a:ext cx="720000" cy="720000"/>
              <a:chOff x="3053268" y="4800600"/>
              <a:chExt cx="1616703" cy="1600200"/>
            </a:xfrm>
          </p:grpSpPr>
          <p:cxnSp>
            <p:nvCxnSpPr>
              <p:cNvPr id="28" name="Straight Connector 30"/>
              <p:cNvCxnSpPr/>
              <p:nvPr/>
            </p:nvCxnSpPr>
            <p:spPr>
              <a:xfrm flipV="1">
                <a:off x="3053268" y="4800600"/>
                <a:ext cx="1616703" cy="125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31"/>
              <p:cNvCxnSpPr/>
              <p:nvPr/>
            </p:nvCxnSpPr>
            <p:spPr>
              <a:xfrm flipV="1">
                <a:off x="3053268" y="4800601"/>
                <a:ext cx="0" cy="160019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32"/>
            <p:cNvGrpSpPr/>
            <p:nvPr/>
          </p:nvGrpSpPr>
          <p:grpSpPr>
            <a:xfrm>
              <a:off x="2477552" y="1763869"/>
              <a:ext cx="720000" cy="720000"/>
              <a:chOff x="3053268" y="4800600"/>
              <a:chExt cx="1616703" cy="1600200"/>
            </a:xfrm>
          </p:grpSpPr>
          <p:cxnSp>
            <p:nvCxnSpPr>
              <p:cNvPr id="31" name="Straight Connector 33"/>
              <p:cNvCxnSpPr/>
              <p:nvPr/>
            </p:nvCxnSpPr>
            <p:spPr>
              <a:xfrm flipV="1">
                <a:off x="3053268" y="4800600"/>
                <a:ext cx="1616703" cy="125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4"/>
              <p:cNvCxnSpPr/>
              <p:nvPr/>
            </p:nvCxnSpPr>
            <p:spPr>
              <a:xfrm flipV="1">
                <a:off x="3053268" y="4800601"/>
                <a:ext cx="0" cy="160019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6" name="TextBox 15"/>
          <p:cNvSpPr txBox="1"/>
          <p:nvPr/>
        </p:nvSpPr>
        <p:spPr>
          <a:xfrm>
            <a:off x="3587873" y="3531371"/>
            <a:ext cx="7679185" cy="1477328"/>
          </a:xfrm>
          <a:prstGeom prst="rect">
            <a:avLst/>
          </a:prstGeom>
          <a:noFill/>
        </p:spPr>
        <p:txBody>
          <a:bodyPr wrap="square" rtlCol="0">
            <a:spAutoFit/>
          </a:bodyPr>
          <a:lstStyle/>
          <a:p>
            <a:r>
              <a:rPr lang="zh-CN" altLang="en-US" dirty="0" smtClean="0">
                <a:solidFill>
                  <a:schemeClr val="bg1"/>
                </a:solidFill>
              </a:rPr>
              <a:t>金志超       </a:t>
            </a:r>
            <a:r>
              <a:rPr lang="en-US" altLang="zh-CN" dirty="0" smtClean="0">
                <a:solidFill>
                  <a:schemeClr val="bg1"/>
                </a:solidFill>
              </a:rPr>
              <a:t>UML</a:t>
            </a:r>
            <a:r>
              <a:rPr lang="zh-CN" altLang="en-US" dirty="0" smtClean="0">
                <a:solidFill>
                  <a:schemeClr val="bg1"/>
                </a:solidFill>
              </a:rPr>
              <a:t>工具试用               </a:t>
            </a:r>
            <a:r>
              <a:rPr lang="en-US" altLang="zh-CN" dirty="0" smtClean="0">
                <a:solidFill>
                  <a:schemeClr val="bg1"/>
                </a:solidFill>
              </a:rPr>
              <a:t>8.8</a:t>
            </a:r>
            <a:endParaRPr lang="en-US" altLang="zh-CN" dirty="0" smtClean="0">
              <a:solidFill>
                <a:schemeClr val="bg1"/>
              </a:solidFill>
            </a:endParaRPr>
          </a:p>
          <a:p>
            <a:r>
              <a:rPr lang="zh-CN" altLang="en-US" dirty="0" smtClean="0">
                <a:solidFill>
                  <a:schemeClr val="bg1"/>
                </a:solidFill>
              </a:rPr>
              <a:t>林康           </a:t>
            </a:r>
            <a:r>
              <a:rPr lang="en-US" altLang="zh-CN" dirty="0" err="1" smtClean="0">
                <a:solidFill>
                  <a:schemeClr val="bg1"/>
                </a:solidFill>
              </a:rPr>
              <a:t>ppt</a:t>
            </a:r>
            <a:r>
              <a:rPr lang="zh-CN" altLang="en-US" dirty="0" smtClean="0">
                <a:solidFill>
                  <a:schemeClr val="bg1"/>
                </a:solidFill>
              </a:rPr>
              <a:t>制作                        </a:t>
            </a:r>
            <a:r>
              <a:rPr lang="en-US" altLang="zh-CN" dirty="0" smtClean="0">
                <a:solidFill>
                  <a:schemeClr val="bg1"/>
                </a:solidFill>
              </a:rPr>
              <a:t>9</a:t>
            </a:r>
            <a:endParaRPr lang="en-US" altLang="zh-CN" dirty="0" smtClean="0">
              <a:solidFill>
                <a:schemeClr val="bg1"/>
              </a:solidFill>
            </a:endParaRPr>
          </a:p>
          <a:p>
            <a:r>
              <a:rPr lang="zh-CN" altLang="en-US" dirty="0" smtClean="0">
                <a:solidFill>
                  <a:schemeClr val="bg1"/>
                </a:solidFill>
              </a:rPr>
              <a:t>葛鑫志       查找资料                      </a:t>
            </a:r>
            <a:r>
              <a:rPr lang="en-US" altLang="zh-CN" dirty="0" smtClean="0">
                <a:solidFill>
                  <a:schemeClr val="bg1"/>
                </a:solidFill>
              </a:rPr>
              <a:t>8.7</a:t>
            </a:r>
            <a:endParaRPr lang="en-US" altLang="zh-CN" dirty="0" smtClean="0">
              <a:solidFill>
                <a:schemeClr val="bg1"/>
              </a:solidFill>
            </a:endParaRPr>
          </a:p>
          <a:p>
            <a:r>
              <a:rPr lang="zh-CN" altLang="en-US" dirty="0" smtClean="0">
                <a:solidFill>
                  <a:schemeClr val="bg1"/>
                </a:solidFill>
              </a:rPr>
              <a:t>韩佳鑫       查找资料                      </a:t>
            </a:r>
            <a:r>
              <a:rPr lang="en-US" altLang="zh-CN" dirty="0" smtClean="0">
                <a:solidFill>
                  <a:schemeClr val="bg1"/>
                </a:solidFill>
              </a:rPr>
              <a:t>8.6</a:t>
            </a:r>
            <a:endParaRPr lang="en-US" altLang="zh-CN" dirty="0" smtClean="0">
              <a:solidFill>
                <a:schemeClr val="bg1"/>
              </a:solidFill>
            </a:endParaRPr>
          </a:p>
          <a:p>
            <a:r>
              <a:rPr lang="zh-CN" altLang="en-US" dirty="0" smtClean="0">
                <a:solidFill>
                  <a:schemeClr val="bg1"/>
                </a:solidFill>
              </a:rPr>
              <a:t>胡泽宇       </a:t>
            </a:r>
            <a:r>
              <a:rPr lang="en-US" altLang="zh-CN" dirty="0" smtClean="0">
                <a:solidFill>
                  <a:schemeClr val="bg1"/>
                </a:solidFill>
              </a:rPr>
              <a:t>UML</a:t>
            </a:r>
            <a:r>
              <a:rPr lang="zh-CN" altLang="en-US" dirty="0" smtClean="0">
                <a:solidFill>
                  <a:schemeClr val="bg1"/>
                </a:solidFill>
              </a:rPr>
              <a:t>工具试用               </a:t>
            </a:r>
            <a:r>
              <a:rPr lang="en-US" altLang="zh-CN" dirty="0" smtClean="0">
                <a:solidFill>
                  <a:schemeClr val="bg1"/>
                </a:solidFill>
              </a:rPr>
              <a:t>8.5</a:t>
            </a:r>
            <a:endParaRPr lang="zh-CN" alt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75142" y="-990600"/>
            <a:ext cx="13542284" cy="9182100"/>
            <a:chOff x="0" y="845693"/>
            <a:chExt cx="9162069" cy="5166563"/>
          </a:xfrm>
        </p:grpSpPr>
        <p:pic>
          <p:nvPicPr>
            <p:cNvPr id="8" name="Picture Placeholder 3"/>
            <p:cNvPicPr>
              <a:picLocks noChangeAspect="1"/>
            </p:cNvPicPr>
            <p:nvPr/>
          </p:nvPicPr>
          <p:blipFill>
            <a:blip r:embed="rId1" cstate="email"/>
            <a:srcRect t="7806" b="7806"/>
            <a:stretch>
              <a:fillRect/>
            </a:stretch>
          </p:blipFill>
          <p:spPr>
            <a:xfrm>
              <a:off x="1" y="857250"/>
              <a:ext cx="9162068" cy="5155006"/>
            </a:xfrm>
            <a:prstGeom prst="rect">
              <a:avLst/>
            </a:prstGeom>
          </p:spPr>
        </p:pic>
        <p:sp>
          <p:nvSpPr>
            <p:cNvPr id="9" name="Rectangle 1"/>
            <p:cNvSpPr/>
            <p:nvPr/>
          </p:nvSpPr>
          <p:spPr>
            <a:xfrm>
              <a:off x="0" y="845693"/>
              <a:ext cx="9144000" cy="5166563"/>
            </a:xfrm>
            <a:prstGeom prst="rect">
              <a:avLst/>
            </a:prstGeom>
            <a:gradFill flip="none" rotWithShape="0">
              <a:gsLst>
                <a:gs pos="0">
                  <a:srgbClr val="FB4C52">
                    <a:lumMod val="52000"/>
                    <a:lumOff val="48000"/>
                    <a:alpha val="90000"/>
                  </a:srgbClr>
                </a:gs>
                <a:gs pos="87000">
                  <a:srgbClr val="2D1E42">
                    <a:alpha val="74000"/>
                  </a:srgbClr>
                </a:gs>
              </a:gsLst>
              <a:lin ang="372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7" name="Rectangle 19"/>
          <p:cNvSpPr/>
          <p:nvPr/>
        </p:nvSpPr>
        <p:spPr bwMode="auto">
          <a:xfrm>
            <a:off x="3575964" y="2191324"/>
            <a:ext cx="504007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0" tIns="0" rIns="0" bIns="0" anchor="ctr" anchorCtr="0">
            <a:spAutoFit/>
          </a:bodyPr>
          <a:lstStyle/>
          <a:p>
            <a:pPr algn="ctr" defTabSz="3429000"/>
            <a:r>
              <a:rPr lang="zh-CN" altLang="en-US" sz="6000" b="1" spc="375" dirty="0" smtClean="0">
                <a:solidFill>
                  <a:schemeClr val="bg1"/>
                </a:solidFill>
                <a:latin typeface="黑体" panose="02010609060101010101" charset="-122"/>
                <a:ea typeface="黑体" panose="02010609060101010101" charset="-122"/>
                <a:cs typeface="Montserrat" charset="0"/>
                <a:sym typeface="Bebas Neue" charset="0"/>
              </a:rPr>
              <a:t>参考文献</a:t>
            </a:r>
            <a:endParaRPr lang="en-US" sz="6000" b="1" spc="375" dirty="0">
              <a:solidFill>
                <a:schemeClr val="bg1"/>
              </a:solidFill>
              <a:latin typeface="黑体" panose="02010609060101010101" charset="-122"/>
              <a:ea typeface="黑体" panose="02010609060101010101" charset="-122"/>
              <a:cs typeface="Montserrat" charset="0"/>
              <a:sym typeface="Bebas Neue" charset="0"/>
            </a:endParaRPr>
          </a:p>
        </p:txBody>
      </p:sp>
      <p:cxnSp>
        <p:nvCxnSpPr>
          <p:cNvPr id="18" name="Straight Connector 20"/>
          <p:cNvCxnSpPr/>
          <p:nvPr/>
        </p:nvCxnSpPr>
        <p:spPr>
          <a:xfrm>
            <a:off x="5702817" y="3267125"/>
            <a:ext cx="78636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Rectangle 19"/>
          <p:cNvSpPr/>
          <p:nvPr/>
        </p:nvSpPr>
        <p:spPr bwMode="auto">
          <a:xfrm>
            <a:off x="2749088" y="3700009"/>
            <a:ext cx="6693824" cy="1615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0" tIns="0" rIns="0" bIns="0" anchor="ctr" anchorCtr="0">
            <a:spAutoFit/>
          </a:bodyPr>
          <a:lstStyle/>
          <a:p>
            <a:pPr algn="ctr" defTabSz="3429000"/>
            <a:r>
              <a:rPr lang="en-US" altLang="zh-CN" sz="2100" spc="375" dirty="0" smtClean="0">
                <a:solidFill>
                  <a:schemeClr val="bg1">
                    <a:lumMod val="85000"/>
                  </a:schemeClr>
                </a:solidFill>
                <a:latin typeface="黑体" panose="02010609060101010101" charset="-122"/>
                <a:ea typeface="黑体" panose="02010609060101010101" charset="-122"/>
                <a:cs typeface="Montserrat" charset="0"/>
                <a:sym typeface="Bebas Neue" charset="0"/>
              </a:rPr>
              <a:t>《UML2</a:t>
            </a:r>
            <a:r>
              <a:rPr lang="zh-CN" altLang="en-US" sz="2100" spc="375" dirty="0" smtClean="0">
                <a:solidFill>
                  <a:schemeClr val="bg1">
                    <a:lumMod val="85000"/>
                  </a:schemeClr>
                </a:solidFill>
                <a:latin typeface="黑体" panose="02010609060101010101" charset="-122"/>
                <a:ea typeface="黑体" panose="02010609060101010101" charset="-122"/>
                <a:cs typeface="Montserrat" charset="0"/>
                <a:sym typeface="Bebas Neue" charset="0"/>
              </a:rPr>
              <a:t>基础、建模与设计教程</a:t>
            </a:r>
            <a:r>
              <a:rPr lang="en-US" altLang="zh-CN" sz="2100" spc="375" dirty="0" smtClean="0">
                <a:solidFill>
                  <a:schemeClr val="bg1">
                    <a:lumMod val="85000"/>
                  </a:schemeClr>
                </a:solidFill>
                <a:latin typeface="黑体" panose="02010609060101010101" charset="-122"/>
                <a:ea typeface="黑体" panose="02010609060101010101" charset="-122"/>
                <a:cs typeface="Montserrat" charset="0"/>
                <a:sym typeface="Bebas Neue" charset="0"/>
              </a:rPr>
              <a:t>》</a:t>
            </a:r>
            <a:endParaRPr lang="en-US" altLang="zh-CN" sz="2100" spc="375" dirty="0" smtClean="0">
              <a:solidFill>
                <a:schemeClr val="bg1">
                  <a:lumMod val="85000"/>
                </a:schemeClr>
              </a:solidFill>
              <a:latin typeface="黑体" panose="02010609060101010101" charset="-122"/>
              <a:ea typeface="黑体" panose="02010609060101010101" charset="-122"/>
              <a:cs typeface="Montserrat" charset="0"/>
              <a:sym typeface="Bebas Neue" charset="0"/>
            </a:endParaRPr>
          </a:p>
          <a:p>
            <a:pPr algn="ctr" defTabSz="3429000"/>
            <a:r>
              <a:rPr lang="zh-CN" altLang="en-US" sz="2100" spc="375" dirty="0" smtClean="0">
                <a:solidFill>
                  <a:schemeClr val="bg1">
                    <a:lumMod val="85000"/>
                  </a:schemeClr>
                </a:solidFill>
                <a:latin typeface="黑体" panose="02010609060101010101" charset="-122"/>
                <a:ea typeface="黑体" panose="02010609060101010101" charset="-122"/>
                <a:cs typeface="Montserrat" charset="0"/>
                <a:sym typeface="Bebas Neue" charset="0"/>
              </a:rPr>
              <a:t>维基百科</a:t>
            </a:r>
            <a:endParaRPr lang="en-US" altLang="zh-CN" sz="2100" spc="375" dirty="0" smtClean="0">
              <a:solidFill>
                <a:schemeClr val="bg1">
                  <a:lumMod val="85000"/>
                </a:schemeClr>
              </a:solidFill>
              <a:latin typeface="黑体" panose="02010609060101010101" charset="-122"/>
              <a:ea typeface="黑体" panose="02010609060101010101" charset="-122"/>
              <a:cs typeface="Montserrat" charset="0"/>
              <a:sym typeface="Bebas Neue" charset="0"/>
            </a:endParaRPr>
          </a:p>
          <a:p>
            <a:pPr algn="ctr" defTabSz="3429000"/>
            <a:r>
              <a:rPr lang="zh-CN" altLang="en-US" sz="2100" spc="375" dirty="0" smtClean="0">
                <a:solidFill>
                  <a:schemeClr val="bg1">
                    <a:lumMod val="85000"/>
                  </a:schemeClr>
                </a:solidFill>
                <a:latin typeface="黑体" panose="02010609060101010101" charset="-122"/>
                <a:ea typeface="黑体" panose="02010609060101010101" charset="-122"/>
                <a:cs typeface="Montserrat" charset="0"/>
                <a:sym typeface="Bebas Neue" charset="0"/>
              </a:rPr>
              <a:t>百度百科</a:t>
            </a:r>
            <a:endParaRPr lang="en-US" altLang="zh-CN" sz="2100" spc="375" dirty="0" smtClean="0">
              <a:solidFill>
                <a:schemeClr val="bg1">
                  <a:lumMod val="85000"/>
                </a:schemeClr>
              </a:solidFill>
              <a:latin typeface="黑体" panose="02010609060101010101" charset="-122"/>
              <a:ea typeface="黑体" panose="02010609060101010101" charset="-122"/>
              <a:cs typeface="Montserrat" charset="0"/>
              <a:sym typeface="Bebas Neue" charset="0"/>
            </a:endParaRPr>
          </a:p>
          <a:p>
            <a:pPr algn="ctr" defTabSz="3429000"/>
            <a:r>
              <a:rPr lang="zh-CN" altLang="en-US" sz="2100" spc="375" dirty="0" smtClean="0">
                <a:solidFill>
                  <a:schemeClr val="bg1">
                    <a:lumMod val="85000"/>
                  </a:schemeClr>
                </a:solidFill>
                <a:latin typeface="黑体" panose="02010609060101010101" charset="-122"/>
                <a:ea typeface="黑体" panose="02010609060101010101" charset="-122"/>
                <a:cs typeface="Montserrat" charset="0"/>
                <a:sym typeface="Bebas Neue" charset="0"/>
              </a:rPr>
              <a:t>百度文库</a:t>
            </a:r>
            <a:endParaRPr lang="en-US" altLang="zh-CN" sz="2100" spc="375" dirty="0" smtClean="0">
              <a:solidFill>
                <a:schemeClr val="bg1">
                  <a:lumMod val="85000"/>
                </a:schemeClr>
              </a:solidFill>
              <a:latin typeface="黑体" panose="02010609060101010101" charset="-122"/>
              <a:ea typeface="黑体" panose="02010609060101010101" charset="-122"/>
              <a:cs typeface="Montserrat" charset="0"/>
              <a:sym typeface="Bebas Neue" charset="0"/>
            </a:endParaRPr>
          </a:p>
          <a:p>
            <a:pPr algn="ctr" defTabSz="3429000"/>
            <a:r>
              <a:rPr lang="zh-CN" altLang="en-US" sz="2100" spc="375" dirty="0" smtClean="0">
                <a:solidFill>
                  <a:schemeClr val="bg1">
                    <a:lumMod val="85000"/>
                  </a:schemeClr>
                </a:solidFill>
                <a:latin typeface="黑体" panose="02010609060101010101" charset="-122"/>
                <a:ea typeface="黑体" panose="02010609060101010101" charset="-122"/>
                <a:cs typeface="Montserrat" charset="0"/>
                <a:sym typeface="Bebas Neue" charset="0"/>
              </a:rPr>
              <a:t>互动百科</a:t>
            </a:r>
            <a:endParaRPr lang="en-US" sz="2100" spc="375" dirty="0">
              <a:solidFill>
                <a:schemeClr val="bg1">
                  <a:lumMod val="85000"/>
                </a:schemeClr>
              </a:solidFill>
              <a:latin typeface="黑体" panose="02010609060101010101" charset="-122"/>
              <a:ea typeface="黑体" panose="02010609060101010101" charset="-122"/>
              <a:cs typeface="Montserrat" charset="0"/>
              <a:sym typeface="Bebas Neue" charset="0"/>
            </a:endParaRPr>
          </a:p>
        </p:txBody>
      </p:sp>
      <p:grpSp>
        <p:nvGrpSpPr>
          <p:cNvPr id="3" name="组合 32"/>
          <p:cNvGrpSpPr/>
          <p:nvPr/>
        </p:nvGrpSpPr>
        <p:grpSpPr>
          <a:xfrm>
            <a:off x="3399162" y="2180152"/>
            <a:ext cx="5393678" cy="1106252"/>
            <a:chOff x="2477552" y="1763869"/>
            <a:chExt cx="7191571" cy="1475002"/>
          </a:xfrm>
        </p:grpSpPr>
        <p:grpSp>
          <p:nvGrpSpPr>
            <p:cNvPr id="4" name="Group 26"/>
            <p:cNvGrpSpPr/>
            <p:nvPr/>
          </p:nvGrpSpPr>
          <p:grpSpPr>
            <a:xfrm rot="10800000">
              <a:off x="8949123" y="2518871"/>
              <a:ext cx="720000" cy="720000"/>
              <a:chOff x="3053268" y="4800600"/>
              <a:chExt cx="1616703" cy="1600200"/>
            </a:xfrm>
          </p:grpSpPr>
          <p:cxnSp>
            <p:nvCxnSpPr>
              <p:cNvPr id="28" name="Straight Connector 30"/>
              <p:cNvCxnSpPr/>
              <p:nvPr/>
            </p:nvCxnSpPr>
            <p:spPr>
              <a:xfrm flipV="1">
                <a:off x="3053268" y="4800600"/>
                <a:ext cx="1616703" cy="125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31"/>
              <p:cNvCxnSpPr/>
              <p:nvPr/>
            </p:nvCxnSpPr>
            <p:spPr>
              <a:xfrm flipV="1">
                <a:off x="3053268" y="4800601"/>
                <a:ext cx="0" cy="160019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 name="Group 32"/>
            <p:cNvGrpSpPr/>
            <p:nvPr/>
          </p:nvGrpSpPr>
          <p:grpSpPr>
            <a:xfrm>
              <a:off x="2477552" y="1763869"/>
              <a:ext cx="720000" cy="720000"/>
              <a:chOff x="3053268" y="4800600"/>
              <a:chExt cx="1616703" cy="1600200"/>
            </a:xfrm>
          </p:grpSpPr>
          <p:cxnSp>
            <p:nvCxnSpPr>
              <p:cNvPr id="31" name="Straight Connector 33"/>
              <p:cNvCxnSpPr/>
              <p:nvPr/>
            </p:nvCxnSpPr>
            <p:spPr>
              <a:xfrm flipV="1">
                <a:off x="3053268" y="4800600"/>
                <a:ext cx="1616703" cy="125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4"/>
              <p:cNvCxnSpPr/>
              <p:nvPr/>
            </p:nvCxnSpPr>
            <p:spPr>
              <a:xfrm flipV="1">
                <a:off x="3053268" y="4800601"/>
                <a:ext cx="0" cy="160019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p:nvSpPr>
        <p:spPr>
          <a:xfrm>
            <a:off x="2438400" y="2755100"/>
            <a:ext cx="7315200" cy="1107996"/>
          </a:xfrm>
          <a:prstGeom prst="rect">
            <a:avLst/>
          </a:prstGeom>
        </p:spPr>
        <p:txBody>
          <a:bodyPr wrap="square">
            <a:spAutoFit/>
          </a:bodyPr>
          <a:lstStyle/>
          <a:p>
            <a:pPr algn="ctr" fontAlgn="t"/>
            <a:r>
              <a:rPr lang="en-US" altLang="zh-CN" sz="6600" dirty="0">
                <a:solidFill>
                  <a:schemeClr val="bg1"/>
                </a:solidFill>
                <a:latin typeface="方正兰亭粗黑简体" panose="02000000000000000000" pitchFamily="2" charset="-122"/>
                <a:ea typeface="方正兰亭粗黑简体" panose="02000000000000000000" pitchFamily="2" charset="-122"/>
              </a:rPr>
              <a:t>THANK  YOU</a:t>
            </a:r>
            <a:endParaRPr lang="en-US" altLang="zh-CN" sz="6600" b="0" i="0" dirty="0">
              <a:solidFill>
                <a:schemeClr val="bg1"/>
              </a:solidFill>
              <a:effectLst/>
              <a:latin typeface="方正兰亭粗黑简体" panose="02000000000000000000" pitchFamily="2" charset="-122"/>
              <a:ea typeface="方正兰亭粗黑简体" panose="02000000000000000000" pitchFamily="2" charset="-122"/>
            </a:endParaRPr>
          </a:p>
        </p:txBody>
      </p:sp>
      <p:sp>
        <p:nvSpPr>
          <p:cNvPr id="12" name="等腰三角形 11"/>
          <p:cNvSpPr/>
          <p:nvPr/>
        </p:nvSpPr>
        <p:spPr>
          <a:xfrm>
            <a:off x="4399599" y="4238624"/>
            <a:ext cx="172402" cy="142875"/>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等腰三角形 12"/>
          <p:cNvSpPr/>
          <p:nvPr/>
        </p:nvSpPr>
        <p:spPr>
          <a:xfrm rot="10800000">
            <a:off x="7620001" y="3795702"/>
            <a:ext cx="172402" cy="142875"/>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矩形 13"/>
          <p:cNvSpPr/>
          <p:nvPr/>
        </p:nvSpPr>
        <p:spPr>
          <a:xfrm>
            <a:off x="2452328" y="6183580"/>
            <a:ext cx="7315200" cy="276999"/>
          </a:xfrm>
          <a:prstGeom prst="rect">
            <a:avLst/>
          </a:prstGeom>
        </p:spPr>
        <p:txBody>
          <a:bodyPr wrap="square">
            <a:spAutoFit/>
          </a:bodyPr>
          <a:lstStyle/>
          <a:p>
            <a:pPr algn="ctr" fontAlgn="t"/>
            <a:r>
              <a:rPr lang="en-US" altLang="zh-CN" sz="1200" b="0" i="0" dirty="0" smtClean="0">
                <a:solidFill>
                  <a:schemeClr val="bg1"/>
                </a:solidFill>
                <a:effectLst/>
                <a:latin typeface="方正兰亭粗黑简体" panose="02000000000000000000" pitchFamily="2" charset="-122"/>
                <a:ea typeface="方正兰亭粗黑简体" panose="02000000000000000000" pitchFamily="2" charset="-122"/>
              </a:rPr>
              <a:t>G-14</a:t>
            </a:r>
            <a:endParaRPr lang="en-US" altLang="zh-CN" sz="1200" b="0" i="0" dirty="0">
              <a:solidFill>
                <a:schemeClr val="bg1"/>
              </a:solidFill>
              <a:effectLst/>
              <a:latin typeface="方正兰亭粗黑简体" panose="02000000000000000000" pitchFamily="2" charset="-122"/>
              <a:ea typeface="方正兰亭粗黑简体" panose="02000000000000000000" pitchFamily="2" charset="-122"/>
            </a:endParaRPr>
          </a:p>
        </p:txBody>
      </p:sp>
      <p:cxnSp>
        <p:nvCxnSpPr>
          <p:cNvPr id="19" name="直接连接符 18"/>
          <p:cNvCxnSpPr/>
          <p:nvPr/>
        </p:nvCxnSpPr>
        <p:spPr>
          <a:xfrm>
            <a:off x="5087761" y="6458058"/>
            <a:ext cx="2016479" cy="0"/>
          </a:xfrm>
          <a:prstGeom prst="line">
            <a:avLst/>
          </a:prstGeom>
          <a:ln>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6400800" y="-192528"/>
            <a:ext cx="0" cy="1849875"/>
          </a:xfrm>
          <a:prstGeom prst="line">
            <a:avLst/>
          </a:prstGeom>
          <a:ln>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924611" y="1670101"/>
            <a:ext cx="304800" cy="1107996"/>
          </a:xfrm>
          <a:prstGeom prst="rect">
            <a:avLst/>
          </a:prstGeom>
          <a:noFill/>
        </p:spPr>
        <p:txBody>
          <a:bodyPr vert="horz" rtlCol="0">
            <a:spAutoFit/>
          </a:bodyPr>
          <a:lstStyle/>
          <a:p>
            <a:r>
              <a:rPr lang="en-US" altLang="zh-CN" sz="6600" dirty="0">
                <a:solidFill>
                  <a:schemeClr val="bg1"/>
                </a:solidFill>
                <a:latin typeface="方正兰亭粗黑简体" panose="02000000000000000000" pitchFamily="2" charset="-122"/>
                <a:ea typeface="方正兰亭粗黑简体" panose="02000000000000000000" pitchFamily="2" charset="-122"/>
              </a:rPr>
              <a:t>2</a:t>
            </a:r>
            <a:endParaRPr lang="zh-CN" altLang="en-US" sz="6600" dirty="0">
              <a:solidFill>
                <a:schemeClr val="bg1"/>
              </a:solidFill>
              <a:latin typeface="方正兰亭粗黑简体" panose="02000000000000000000" pitchFamily="2" charset="-122"/>
              <a:ea typeface="方正兰亭粗黑简体" panose="02000000000000000000" pitchFamily="2" charset="-122"/>
            </a:endParaRPr>
          </a:p>
        </p:txBody>
      </p:sp>
      <p:sp>
        <p:nvSpPr>
          <p:cNvPr id="3" name="文本框 2"/>
          <p:cNvSpPr txBox="1"/>
          <p:nvPr/>
        </p:nvSpPr>
        <p:spPr>
          <a:xfrm>
            <a:off x="5483411" y="1670101"/>
            <a:ext cx="304800" cy="1107996"/>
          </a:xfrm>
          <a:prstGeom prst="rect">
            <a:avLst/>
          </a:prstGeom>
          <a:noFill/>
        </p:spPr>
        <p:txBody>
          <a:bodyPr vert="horz" rtlCol="0">
            <a:spAutoFit/>
          </a:bodyPr>
          <a:lstStyle/>
          <a:p>
            <a:r>
              <a:rPr lang="en-US" altLang="zh-CN" sz="6600" dirty="0">
                <a:solidFill>
                  <a:schemeClr val="bg1"/>
                </a:solidFill>
                <a:latin typeface="方正兰亭粗黑简体" panose="02000000000000000000" pitchFamily="2" charset="-122"/>
                <a:ea typeface="方正兰亭粗黑简体" panose="02000000000000000000" pitchFamily="2" charset="-122"/>
              </a:rPr>
              <a:t>0</a:t>
            </a:r>
            <a:endParaRPr lang="zh-CN" altLang="en-US" sz="6600" dirty="0">
              <a:solidFill>
                <a:schemeClr val="bg1"/>
              </a:solidFill>
              <a:latin typeface="方正兰亭粗黑简体" panose="02000000000000000000" pitchFamily="2" charset="-122"/>
              <a:ea typeface="方正兰亭粗黑简体" panose="02000000000000000000" pitchFamily="2" charset="-122"/>
            </a:endParaRPr>
          </a:p>
        </p:txBody>
      </p:sp>
      <p:sp>
        <p:nvSpPr>
          <p:cNvPr id="5" name="文本框 4"/>
          <p:cNvSpPr txBox="1"/>
          <p:nvPr/>
        </p:nvSpPr>
        <p:spPr>
          <a:xfrm>
            <a:off x="6042211" y="1670101"/>
            <a:ext cx="304800" cy="1107996"/>
          </a:xfrm>
          <a:prstGeom prst="rect">
            <a:avLst/>
          </a:prstGeom>
          <a:noFill/>
        </p:spPr>
        <p:txBody>
          <a:bodyPr vert="horz" rtlCol="0">
            <a:spAutoFit/>
          </a:bodyPr>
          <a:lstStyle/>
          <a:p>
            <a:r>
              <a:rPr lang="en-US" altLang="zh-CN" sz="6600" dirty="0">
                <a:solidFill>
                  <a:schemeClr val="bg2">
                    <a:lumMod val="10000"/>
                  </a:schemeClr>
                </a:solidFill>
                <a:latin typeface="方正兰亭粗黑简体" panose="02000000000000000000" pitchFamily="2" charset="-122"/>
                <a:ea typeface="方正兰亭粗黑简体" panose="02000000000000000000" pitchFamily="2" charset="-122"/>
              </a:rPr>
              <a:t>1</a:t>
            </a:r>
            <a:endParaRPr lang="zh-CN" altLang="en-US" sz="6600"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
        <p:nvSpPr>
          <p:cNvPr id="7" name="文本框 6"/>
          <p:cNvSpPr txBox="1"/>
          <p:nvPr/>
        </p:nvSpPr>
        <p:spPr>
          <a:xfrm>
            <a:off x="6601011" y="1670101"/>
            <a:ext cx="304800" cy="1107996"/>
          </a:xfrm>
          <a:prstGeom prst="rect">
            <a:avLst/>
          </a:prstGeom>
          <a:noFill/>
        </p:spPr>
        <p:txBody>
          <a:bodyPr vert="horz" rtlCol="0">
            <a:spAutoFit/>
          </a:bodyPr>
          <a:lstStyle/>
          <a:p>
            <a:r>
              <a:rPr lang="en-US" altLang="zh-CN" sz="6600" dirty="0">
                <a:solidFill>
                  <a:schemeClr val="bg1"/>
                </a:solidFill>
                <a:latin typeface="方正兰亭粗黑简体" panose="02000000000000000000" pitchFamily="2" charset="-122"/>
                <a:ea typeface="方正兰亭粗黑简体" panose="02000000000000000000" pitchFamily="2" charset="-122"/>
              </a:rPr>
              <a:t>7</a:t>
            </a:r>
            <a:endParaRPr lang="zh-CN" altLang="en-US" sz="6600" dirty="0">
              <a:solidFill>
                <a:schemeClr val="bg1"/>
              </a:solidFill>
              <a:latin typeface="方正兰亭粗黑简体" panose="02000000000000000000" pitchFamily="2" charset="-122"/>
              <a:ea typeface="方正兰亭粗黑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par>
                                <p:cTn id="11" presetID="45" presetClass="entr" presetSubtype="0" fill="hold" grpId="1" nodeType="withEffect">
                                  <p:stCondLst>
                                    <p:cond delay="3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ppt_w</p:attrName>
                                        </p:attrNameLst>
                                      </p:cBhvr>
                                      <p:tavLst>
                                        <p:tav tm="0" fmla="#ppt_w*sin(2.5*pi*$)">
                                          <p:val>
                                            <p:fltVal val="0"/>
                                          </p:val>
                                        </p:tav>
                                        <p:tav tm="100000">
                                          <p:val>
                                            <p:fltVal val="1"/>
                                          </p:val>
                                        </p:tav>
                                      </p:tavLst>
                                    </p:anim>
                                    <p:anim calcmode="lin" valueType="num">
                                      <p:cBhvr>
                                        <p:cTn id="15" dur="1000" fill="hold"/>
                                        <p:tgtEl>
                                          <p:spTgt spid="2"/>
                                        </p:tgtEl>
                                        <p:attrNameLst>
                                          <p:attrName>ppt_h</p:attrName>
                                        </p:attrNameLst>
                                      </p:cBhvr>
                                      <p:tavLst>
                                        <p:tav tm="0">
                                          <p:val>
                                            <p:strVal val="#ppt_h"/>
                                          </p:val>
                                        </p:tav>
                                        <p:tav tm="100000">
                                          <p:val>
                                            <p:strVal val="#ppt_h"/>
                                          </p:val>
                                        </p:tav>
                                      </p:tavLst>
                                    </p:anim>
                                  </p:childTnLst>
                                </p:cTn>
                              </p:par>
                              <p:par>
                                <p:cTn id="16" presetID="8" presetClass="emph" presetSubtype="0" fill="hold" grpId="2" nodeType="withEffect">
                                  <p:stCondLst>
                                    <p:cond delay="600"/>
                                  </p:stCondLst>
                                  <p:childTnLst>
                                    <p:animRot by="21600000">
                                      <p:cBhvr>
                                        <p:cTn id="17" dur="1000" fill="hold"/>
                                        <p:tgtEl>
                                          <p:spTgt spid="2"/>
                                        </p:tgtEl>
                                        <p:attrNameLst>
                                          <p:attrName>r</p:attrName>
                                        </p:attrNameLst>
                                      </p:cBhvr>
                                    </p:animRot>
                                  </p:childTnLst>
                                </p:cTn>
                              </p:par>
                              <p:par>
                                <p:cTn id="18" presetID="37" presetClass="entr" presetSubtype="0" fill="hold" grpId="0" nodeType="withEffect">
                                  <p:stCondLst>
                                    <p:cond delay="50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900" decel="100000" fill="hold"/>
                                        <p:tgtEl>
                                          <p:spTgt spid="3"/>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par>
                                <p:cTn id="24" presetID="45" presetClass="entr" presetSubtype="0" fill="hold" grpId="1" nodeType="withEffect">
                                  <p:stCondLst>
                                    <p:cond delay="80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1000"/>
                                        <p:tgtEl>
                                          <p:spTgt spid="3"/>
                                        </p:tgtEl>
                                      </p:cBhvr>
                                    </p:animEffect>
                                    <p:anim calcmode="lin" valueType="num">
                                      <p:cBhvr>
                                        <p:cTn id="27" dur="1000" fill="hold"/>
                                        <p:tgtEl>
                                          <p:spTgt spid="3"/>
                                        </p:tgtEl>
                                        <p:attrNameLst>
                                          <p:attrName>ppt_w</p:attrName>
                                        </p:attrNameLst>
                                      </p:cBhvr>
                                      <p:tavLst>
                                        <p:tav tm="0" fmla="#ppt_w*sin(2.5*pi*$)">
                                          <p:val>
                                            <p:fltVal val="0"/>
                                          </p:val>
                                        </p:tav>
                                        <p:tav tm="100000">
                                          <p:val>
                                            <p:fltVal val="1"/>
                                          </p:val>
                                        </p:tav>
                                      </p:tavLst>
                                    </p:anim>
                                    <p:anim calcmode="lin" valueType="num">
                                      <p:cBhvr>
                                        <p:cTn id="28" dur="1000" fill="hold"/>
                                        <p:tgtEl>
                                          <p:spTgt spid="3"/>
                                        </p:tgtEl>
                                        <p:attrNameLst>
                                          <p:attrName>ppt_h</p:attrName>
                                        </p:attrNameLst>
                                      </p:cBhvr>
                                      <p:tavLst>
                                        <p:tav tm="0">
                                          <p:val>
                                            <p:strVal val="#ppt_h"/>
                                          </p:val>
                                        </p:tav>
                                        <p:tav tm="100000">
                                          <p:val>
                                            <p:strVal val="#ppt_h"/>
                                          </p:val>
                                        </p:tav>
                                      </p:tavLst>
                                    </p:anim>
                                  </p:childTnLst>
                                </p:cTn>
                              </p:par>
                              <p:par>
                                <p:cTn id="29" presetID="8" presetClass="emph" presetSubtype="0" fill="hold" grpId="2" nodeType="withEffect">
                                  <p:stCondLst>
                                    <p:cond delay="1100"/>
                                  </p:stCondLst>
                                  <p:childTnLst>
                                    <p:animRot by="21600000">
                                      <p:cBhvr>
                                        <p:cTn id="30" dur="1000" fill="hold"/>
                                        <p:tgtEl>
                                          <p:spTgt spid="3"/>
                                        </p:tgtEl>
                                        <p:attrNameLst>
                                          <p:attrName>r</p:attrName>
                                        </p:attrNameLst>
                                      </p:cBhvr>
                                    </p:animRot>
                                  </p:childTnLst>
                                </p:cTn>
                              </p:par>
                              <p:par>
                                <p:cTn id="31" presetID="37" presetClass="entr" presetSubtype="0" fill="hold" grpId="0" nodeType="withEffect">
                                  <p:stCondLst>
                                    <p:cond delay="100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900" decel="100000" fill="hold"/>
                                        <p:tgtEl>
                                          <p:spTgt spid="7"/>
                                        </p:tgtEl>
                                        <p:attrNameLst>
                                          <p:attrName>ppt_y</p:attrName>
                                        </p:attrNameLst>
                                      </p:cBhvr>
                                      <p:tavLst>
                                        <p:tav tm="0">
                                          <p:val>
                                            <p:strVal val="#ppt_y+1"/>
                                          </p:val>
                                        </p:tav>
                                        <p:tav tm="100000">
                                          <p:val>
                                            <p:strVal val="#ppt_y-.03"/>
                                          </p:val>
                                        </p:tav>
                                      </p:tavLst>
                                    </p:anim>
                                    <p:anim calcmode="lin" valueType="num">
                                      <p:cBhvr>
                                        <p:cTn id="36"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par>
                                <p:cTn id="37" presetID="45" presetClass="entr" presetSubtype="0" fill="hold" grpId="1" nodeType="withEffect">
                                  <p:stCondLst>
                                    <p:cond delay="130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1000"/>
                                        <p:tgtEl>
                                          <p:spTgt spid="7"/>
                                        </p:tgtEl>
                                      </p:cBhvr>
                                    </p:animEffect>
                                    <p:anim calcmode="lin" valueType="num">
                                      <p:cBhvr>
                                        <p:cTn id="40" dur="1000" fill="hold"/>
                                        <p:tgtEl>
                                          <p:spTgt spid="7"/>
                                        </p:tgtEl>
                                        <p:attrNameLst>
                                          <p:attrName>ppt_w</p:attrName>
                                        </p:attrNameLst>
                                      </p:cBhvr>
                                      <p:tavLst>
                                        <p:tav tm="0" fmla="#ppt_w*sin(2.5*pi*$)">
                                          <p:val>
                                            <p:fltVal val="0"/>
                                          </p:val>
                                        </p:tav>
                                        <p:tav tm="100000">
                                          <p:val>
                                            <p:fltVal val="1"/>
                                          </p:val>
                                        </p:tav>
                                      </p:tavLst>
                                    </p:anim>
                                    <p:anim calcmode="lin" valueType="num">
                                      <p:cBhvr>
                                        <p:cTn id="41" dur="1000" fill="hold"/>
                                        <p:tgtEl>
                                          <p:spTgt spid="7"/>
                                        </p:tgtEl>
                                        <p:attrNameLst>
                                          <p:attrName>ppt_h</p:attrName>
                                        </p:attrNameLst>
                                      </p:cBhvr>
                                      <p:tavLst>
                                        <p:tav tm="0">
                                          <p:val>
                                            <p:strVal val="#ppt_h"/>
                                          </p:val>
                                        </p:tav>
                                        <p:tav tm="100000">
                                          <p:val>
                                            <p:strVal val="#ppt_h"/>
                                          </p:val>
                                        </p:tav>
                                      </p:tavLst>
                                    </p:anim>
                                  </p:childTnLst>
                                </p:cTn>
                              </p:par>
                              <p:par>
                                <p:cTn id="42" presetID="8" presetClass="emph" presetSubtype="0" fill="hold" grpId="2" nodeType="withEffect">
                                  <p:stCondLst>
                                    <p:cond delay="1600"/>
                                  </p:stCondLst>
                                  <p:childTnLst>
                                    <p:animRot by="21600000">
                                      <p:cBhvr>
                                        <p:cTn id="43" dur="1000" fill="hold"/>
                                        <p:tgtEl>
                                          <p:spTgt spid="7"/>
                                        </p:tgtEl>
                                        <p:attrNameLst>
                                          <p:attrName>r</p:attrName>
                                        </p:attrNameLst>
                                      </p:cBhvr>
                                    </p:animRot>
                                  </p:childTnLst>
                                </p:cTn>
                              </p:par>
                              <p:par>
                                <p:cTn id="44" presetID="22" presetClass="entr" presetSubtype="1" fill="hold" nodeType="withEffect">
                                  <p:stCondLst>
                                    <p:cond delay="2500"/>
                                  </p:stCondLst>
                                  <p:childTnLst>
                                    <p:set>
                                      <p:cBhvr>
                                        <p:cTn id="45" dur="1" fill="hold">
                                          <p:stCondLst>
                                            <p:cond delay="0"/>
                                          </p:stCondLst>
                                        </p:cTn>
                                        <p:tgtEl>
                                          <p:spTgt spid="20"/>
                                        </p:tgtEl>
                                        <p:attrNameLst>
                                          <p:attrName>style.visibility</p:attrName>
                                        </p:attrNameLst>
                                      </p:cBhvr>
                                      <p:to>
                                        <p:strVal val="visible"/>
                                      </p:to>
                                    </p:set>
                                    <p:animEffect transition="in" filter="wipe(up)">
                                      <p:cBhvr>
                                        <p:cTn id="46" dur="500"/>
                                        <p:tgtEl>
                                          <p:spTgt spid="20"/>
                                        </p:tgtEl>
                                      </p:cBhvr>
                                    </p:animEffect>
                                  </p:childTnLst>
                                </p:cTn>
                              </p:par>
                              <p:par>
                                <p:cTn id="47" presetID="42" presetClass="entr" presetSubtype="0" fill="hold" grpId="0" nodeType="withEffect">
                                  <p:stCondLst>
                                    <p:cond delay="290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1000"/>
                                        <p:tgtEl>
                                          <p:spTgt spid="5"/>
                                        </p:tgtEl>
                                      </p:cBhvr>
                                    </p:animEffect>
                                    <p:anim calcmode="lin" valueType="num">
                                      <p:cBhvr>
                                        <p:cTn id="50" dur="1000" fill="hold"/>
                                        <p:tgtEl>
                                          <p:spTgt spid="5"/>
                                        </p:tgtEl>
                                        <p:attrNameLst>
                                          <p:attrName>ppt_x</p:attrName>
                                        </p:attrNameLst>
                                      </p:cBhvr>
                                      <p:tavLst>
                                        <p:tav tm="0">
                                          <p:val>
                                            <p:strVal val="#ppt_x"/>
                                          </p:val>
                                        </p:tav>
                                        <p:tav tm="100000">
                                          <p:val>
                                            <p:strVal val="#ppt_x"/>
                                          </p:val>
                                        </p:tav>
                                      </p:tavLst>
                                    </p:anim>
                                    <p:anim calcmode="lin" valueType="num">
                                      <p:cBhvr>
                                        <p:cTn id="51" dur="1000" fill="hold"/>
                                        <p:tgtEl>
                                          <p:spTgt spid="5"/>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3800"/>
                                  </p:stCondLst>
                                  <p:childTnLst>
                                    <p:set>
                                      <p:cBhvr>
                                        <p:cTn id="53" dur="1" fill="hold">
                                          <p:stCondLst>
                                            <p:cond delay="0"/>
                                          </p:stCondLst>
                                        </p:cTn>
                                        <p:tgtEl>
                                          <p:spTgt spid="9"/>
                                        </p:tgtEl>
                                        <p:attrNameLst>
                                          <p:attrName>style.visibility</p:attrName>
                                        </p:attrNameLst>
                                      </p:cBhvr>
                                      <p:to>
                                        <p:strVal val="visible"/>
                                      </p:to>
                                    </p:set>
                                    <p:animEffect transition="in" filter="fade">
                                      <p:cBhvr>
                                        <p:cTn id="54" dur="1000"/>
                                        <p:tgtEl>
                                          <p:spTgt spid="9"/>
                                        </p:tgtEl>
                                      </p:cBhvr>
                                    </p:animEffect>
                                    <p:anim calcmode="lin" valueType="num">
                                      <p:cBhvr>
                                        <p:cTn id="55" dur="1000" fill="hold"/>
                                        <p:tgtEl>
                                          <p:spTgt spid="9"/>
                                        </p:tgtEl>
                                        <p:attrNameLst>
                                          <p:attrName>ppt_x</p:attrName>
                                        </p:attrNameLst>
                                      </p:cBhvr>
                                      <p:tavLst>
                                        <p:tav tm="0">
                                          <p:val>
                                            <p:strVal val="#ppt_x"/>
                                          </p:val>
                                        </p:tav>
                                        <p:tav tm="100000">
                                          <p:val>
                                            <p:strVal val="#ppt_x"/>
                                          </p:val>
                                        </p:tav>
                                      </p:tavLst>
                                    </p:anim>
                                    <p:anim calcmode="lin" valueType="num">
                                      <p:cBhvr>
                                        <p:cTn id="56" dur="1000" fill="hold"/>
                                        <p:tgtEl>
                                          <p:spTgt spid="9"/>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510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1000"/>
                                        <p:tgtEl>
                                          <p:spTgt spid="14"/>
                                        </p:tgtEl>
                                      </p:cBhvr>
                                    </p:animEffect>
                                    <p:anim calcmode="lin" valueType="num">
                                      <p:cBhvr>
                                        <p:cTn id="60" dur="1000" fill="hold"/>
                                        <p:tgtEl>
                                          <p:spTgt spid="14"/>
                                        </p:tgtEl>
                                        <p:attrNameLst>
                                          <p:attrName>ppt_x</p:attrName>
                                        </p:attrNameLst>
                                      </p:cBhvr>
                                      <p:tavLst>
                                        <p:tav tm="0">
                                          <p:val>
                                            <p:strVal val="#ppt_x"/>
                                          </p:val>
                                        </p:tav>
                                        <p:tav tm="100000">
                                          <p:val>
                                            <p:strVal val="#ppt_x"/>
                                          </p:val>
                                        </p:tav>
                                      </p:tavLst>
                                    </p:anim>
                                    <p:anim calcmode="lin" valueType="num">
                                      <p:cBhvr>
                                        <p:cTn id="61" dur="1000" fill="hold"/>
                                        <p:tgtEl>
                                          <p:spTgt spid="14"/>
                                        </p:tgtEl>
                                        <p:attrNameLst>
                                          <p:attrName>ppt_y</p:attrName>
                                        </p:attrNameLst>
                                      </p:cBhvr>
                                      <p:tavLst>
                                        <p:tav tm="0">
                                          <p:val>
                                            <p:strVal val="#ppt_y+.1"/>
                                          </p:val>
                                        </p:tav>
                                        <p:tav tm="100000">
                                          <p:val>
                                            <p:strVal val="#ppt_y"/>
                                          </p:val>
                                        </p:tav>
                                      </p:tavLst>
                                    </p:anim>
                                  </p:childTnLst>
                                </p:cTn>
                              </p:par>
                              <p:par>
                                <p:cTn id="62" presetID="10" presetClass="entr" presetSubtype="0" fill="hold" nodeType="withEffect">
                                  <p:stCondLst>
                                    <p:cond delay="600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2" grpId="0"/>
      <p:bldP spid="2" grpId="1"/>
      <p:bldP spid="2" grpId="2"/>
      <p:bldP spid="3" grpId="0"/>
      <p:bldP spid="3" grpId="1"/>
      <p:bldP spid="3" grpId="2"/>
      <p:bldP spid="5" grpId="0"/>
      <p:bldP spid="7" grpId="0"/>
      <p:bldP spid="7" grpId="1"/>
      <p:bldP spid="7" grpId="2"/>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95325" y="329180"/>
            <a:ext cx="3020093" cy="738892"/>
            <a:chOff x="695325" y="386330"/>
            <a:chExt cx="3020093" cy="738892"/>
          </a:xfrm>
        </p:grpSpPr>
        <p:grpSp>
          <p:nvGrpSpPr>
            <p:cNvPr id="3" name="组合 2"/>
            <p:cNvGrpSpPr/>
            <p:nvPr/>
          </p:nvGrpSpPr>
          <p:grpSpPr>
            <a:xfrm>
              <a:off x="695325" y="386330"/>
              <a:ext cx="3020093" cy="738892"/>
              <a:chOff x="1328935" y="2467033"/>
              <a:chExt cx="3020093" cy="738892"/>
            </a:xfrm>
          </p:grpSpPr>
          <p:grpSp>
            <p:nvGrpSpPr>
              <p:cNvPr id="6" name="组合 5"/>
              <p:cNvGrpSpPr/>
              <p:nvPr/>
            </p:nvGrpSpPr>
            <p:grpSpPr>
              <a:xfrm>
                <a:off x="1328935" y="2524550"/>
                <a:ext cx="681375" cy="681375"/>
                <a:chOff x="2866816" y="2504421"/>
                <a:chExt cx="943184" cy="943184"/>
              </a:xfrm>
            </p:grpSpPr>
            <p:grpSp>
              <p:nvGrpSpPr>
                <p:cNvPr id="8" name="组合 7"/>
                <p:cNvGrpSpPr/>
                <p:nvPr/>
              </p:nvGrpSpPr>
              <p:grpSpPr>
                <a:xfrm>
                  <a:off x="2866816" y="2504421"/>
                  <a:ext cx="943184" cy="943184"/>
                  <a:chOff x="3173998" y="2528145"/>
                  <a:chExt cx="638355" cy="638355"/>
                </a:xfrm>
              </p:grpSpPr>
              <p:sp>
                <p:nvSpPr>
                  <p:cNvPr id="10" name="矩形 9"/>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矩形 10"/>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279524" y="2633671"/>
                    <a:ext cx="427302" cy="427302"/>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2976621" y="2611817"/>
                  <a:ext cx="723575" cy="809467"/>
                </a:xfrm>
                <a:prstGeom prst="rect">
                  <a:avLst/>
                </a:prstGeom>
              </p:spPr>
              <p:txBody>
                <a:bodyPr wrap="square">
                  <a:spAutoFit/>
                </a:bodyPr>
                <a:lstStyle/>
                <a:p>
                  <a:pPr algn="ctr" fontAlgn="t"/>
                  <a:r>
                    <a:rPr lang="en-US" altLang="zh-CN" sz="3200" b="0" i="0" dirty="0">
                      <a:solidFill>
                        <a:schemeClr val="bg1"/>
                      </a:solidFill>
                      <a:effectLst/>
                      <a:latin typeface="方正兰亭粗黑简体" panose="02000000000000000000" pitchFamily="2" charset="-122"/>
                      <a:ea typeface="方正兰亭粗黑简体" panose="02000000000000000000" pitchFamily="2" charset="-122"/>
                    </a:rPr>
                    <a:t>1</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7" name="矩形 6"/>
              <p:cNvSpPr/>
              <p:nvPr/>
            </p:nvSpPr>
            <p:spPr>
              <a:xfrm>
                <a:off x="2142975" y="2467033"/>
                <a:ext cx="2206053" cy="461665"/>
              </a:xfrm>
              <a:prstGeom prst="rect">
                <a:avLst/>
              </a:prstGeom>
            </p:spPr>
            <p:txBody>
              <a:bodyPr wrap="none">
                <a:spAutoFit/>
              </a:bodyPr>
              <a:lstStyle/>
              <a:p>
                <a:pPr fontAlgn="t"/>
                <a:r>
                  <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rPr>
                  <a:t>Rational Rose</a:t>
                </a:r>
                <a:endPar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grpSp>
        <p:cxnSp>
          <p:nvCxnSpPr>
            <p:cNvPr id="5" name="直接连接符 4"/>
            <p:cNvCxnSpPr/>
            <p:nvPr/>
          </p:nvCxnSpPr>
          <p:spPr>
            <a:xfrm>
              <a:off x="1471900" y="442576"/>
              <a:ext cx="0" cy="681375"/>
            </a:xfrm>
            <a:prstGeom prst="lin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sp>
        <p:nvSpPr>
          <p:cNvPr id="14" name="矩形 13"/>
          <p:cNvSpPr/>
          <p:nvPr/>
        </p:nvSpPr>
        <p:spPr>
          <a:xfrm>
            <a:off x="7940234" y="1869386"/>
            <a:ext cx="800219" cy="461665"/>
          </a:xfrm>
          <a:prstGeom prst="rect">
            <a:avLst/>
          </a:prstGeom>
        </p:spPr>
        <p:txBody>
          <a:bodyPr wrap="none">
            <a:spAutoFit/>
          </a:bodyPr>
          <a:lstStyle/>
          <a:p>
            <a:pPr fontAlgn="t"/>
            <a:r>
              <a:rPr lang="zh-CN" altLang="en-US"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简介</a:t>
            </a:r>
            <a:endPar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
        <p:nvSpPr>
          <p:cNvPr id="15" name="矩形 14"/>
          <p:cNvSpPr/>
          <p:nvPr/>
        </p:nvSpPr>
        <p:spPr>
          <a:xfrm>
            <a:off x="7739533" y="2612699"/>
            <a:ext cx="3352163" cy="3173176"/>
          </a:xfrm>
          <a:prstGeom prst="rect">
            <a:avLst/>
          </a:prstGeom>
        </p:spPr>
        <p:txBody>
          <a:bodyPr wrap="square">
            <a:spAutoFit/>
          </a:bodyPr>
          <a:lstStyle/>
          <a:p>
            <a:pPr>
              <a:lnSpc>
                <a:spcPct val="130000"/>
              </a:lnSpc>
            </a:pPr>
            <a:r>
              <a:rPr lang="en-US" altLang="zh-CN" sz="1400" dirty="0">
                <a:solidFill>
                  <a:schemeClr val="bg2">
                    <a:lumMod val="10000"/>
                  </a:schemeClr>
                </a:solidFill>
                <a:latin typeface="微软雅黑" panose="020B0503020204020204" pitchFamily="34" charset="-122"/>
                <a:ea typeface="微软雅黑" panose="020B0503020204020204" pitchFamily="34" charset="-122"/>
              </a:rPr>
              <a:t>Rational Rose</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是</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Rational</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公司出品的一种面向对象的统一建模语言的可视化建模工具。用于可视化建模和公司级水平软件应用的组件构造。包括了统一建模语言（</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UML</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OOSE</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，以及</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OMT</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。其中统一建模语言（</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UML</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）由</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Rational</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公司</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3</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位世界级面向对象技术专家</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Grady </a:t>
            </a:r>
            <a:r>
              <a:rPr lang="en-US" altLang="zh-CN" sz="1400" dirty="0" err="1">
                <a:solidFill>
                  <a:schemeClr val="bg2">
                    <a:lumMod val="10000"/>
                  </a:schemeClr>
                </a:solidFill>
                <a:latin typeface="微软雅黑" panose="020B0503020204020204" pitchFamily="34" charset="-122"/>
                <a:ea typeface="微软雅黑" panose="020B0503020204020204" pitchFamily="34" charset="-122"/>
              </a:rPr>
              <a:t>Booch</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Ivar Jacobson</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、和</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Jim Rumbaugh</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通过对早期面向对象研究和设计方法的进一步扩展而得来的，它为可视化建模软件奠定了坚实的理论基础。</a:t>
            </a:r>
            <a:endParaRPr lang="zh-CN" altLang="en-US" sz="1400" dirty="0">
              <a:solidFill>
                <a:schemeClr val="bg2">
                  <a:lumMod val="10000"/>
                </a:schemeClr>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8029714" y="2510989"/>
            <a:ext cx="2484121" cy="0"/>
          </a:xfrm>
          <a:prstGeom prst="line">
            <a:avLst/>
          </a:prstGeom>
          <a:ln w="28575">
            <a:solidFill>
              <a:srgbClr val="181717"/>
            </a:solidFill>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842469" y="1923787"/>
            <a:ext cx="6574331" cy="3862088"/>
            <a:chOff x="842469" y="1955800"/>
            <a:chExt cx="6574331" cy="3862088"/>
          </a:xfrm>
        </p:grpSpPr>
        <p:pic>
          <p:nvPicPr>
            <p:cNvPr id="13" name="图片 12"/>
            <p:cNvPicPr>
              <a:picLocks noChangeAspect="1"/>
            </p:cNvPicPr>
            <p:nvPr/>
          </p:nvPicPr>
          <p:blipFill>
            <a:blip r:embed="rId1" cstate="print">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tretch>
              <a:fillRect/>
            </a:stretch>
          </p:blipFill>
          <p:spPr>
            <a:xfrm>
              <a:off x="842469" y="2109599"/>
              <a:ext cx="5696353" cy="3560220"/>
            </a:xfrm>
            <a:prstGeom prst="rect">
              <a:avLst/>
            </a:prstGeom>
            <a:ln w="152400">
              <a:solidFill>
                <a:schemeClr val="bg2">
                  <a:lumMod val="10000"/>
                </a:schemeClr>
              </a:solidFill>
            </a:ln>
          </p:spPr>
        </p:pic>
        <p:sp>
          <p:nvSpPr>
            <p:cNvPr id="17" name="矩形 16"/>
            <p:cNvSpPr/>
            <p:nvPr/>
          </p:nvSpPr>
          <p:spPr>
            <a:xfrm>
              <a:off x="6640422" y="1955800"/>
              <a:ext cx="776378" cy="3862088"/>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9" name="图片 18"/>
          <p:cNvPicPr/>
          <p:nvPr/>
        </p:nvPicPr>
        <p:blipFill>
          <a:blip r:embed="rId3"/>
          <a:stretch>
            <a:fillRect/>
          </a:stretch>
        </p:blipFill>
        <p:spPr>
          <a:xfrm>
            <a:off x="822178" y="2069957"/>
            <a:ext cx="5729542" cy="356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right)">
                                      <p:cBhvr>
                                        <p:cTn id="7" dur="800"/>
                                        <p:tgtEl>
                                          <p:spTgt spid="18"/>
                                        </p:tgtEl>
                                      </p:cBhvr>
                                    </p:animEffect>
                                  </p:childTnLst>
                                </p:cTn>
                              </p:par>
                              <p:par>
                                <p:cTn id="8" presetID="42" presetClass="entr" presetSubtype="0" fill="hold" grpId="0" nodeType="withEffect">
                                  <p:stCondLst>
                                    <p:cond delay="7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anim calcmode="lin" valueType="num">
                                      <p:cBhvr>
                                        <p:cTn id="11" dur="1000" fill="hold"/>
                                        <p:tgtEl>
                                          <p:spTgt spid="14"/>
                                        </p:tgtEl>
                                        <p:attrNameLst>
                                          <p:attrName>ppt_x</p:attrName>
                                        </p:attrNameLst>
                                      </p:cBhvr>
                                      <p:tavLst>
                                        <p:tav tm="0">
                                          <p:val>
                                            <p:strVal val="#ppt_x"/>
                                          </p:val>
                                        </p:tav>
                                        <p:tav tm="100000">
                                          <p:val>
                                            <p:strVal val="#ppt_x"/>
                                          </p:val>
                                        </p:tav>
                                      </p:tavLst>
                                    </p:anim>
                                    <p:anim calcmode="lin" valueType="num">
                                      <p:cBhvr>
                                        <p:cTn id="12" dur="1000" fill="hold"/>
                                        <p:tgtEl>
                                          <p:spTgt spid="14"/>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160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42" presetClass="entr" presetSubtype="0" fill="hold" nodeType="withEffect">
                                  <p:stCondLst>
                                    <p:cond delay="2000"/>
                                  </p:stCondLst>
                                  <p:childTnLst>
                                    <p:set>
                                      <p:cBhvr>
                                        <p:cTn id="17" dur="1" fill="hold">
                                          <p:stCondLst>
                                            <p:cond delay="0"/>
                                          </p:stCondLst>
                                        </p:cTn>
                                        <p:tgtEl>
                                          <p:spTgt spid="15">
                                            <p:txEl>
                                              <p:pRg st="0" end="0"/>
                                            </p:txEl>
                                          </p:spTgt>
                                        </p:tgtEl>
                                        <p:attrNameLst>
                                          <p:attrName>style.visibility</p:attrName>
                                        </p:attrNameLst>
                                      </p:cBhvr>
                                      <p:to>
                                        <p:strVal val="visible"/>
                                      </p:to>
                                    </p:set>
                                    <p:animEffect transition="in" filter="fade">
                                      <p:cBhvr>
                                        <p:cTn id="18" dur="1000"/>
                                        <p:tgtEl>
                                          <p:spTgt spid="15">
                                            <p:txEl>
                                              <p:pRg st="0" end="0"/>
                                            </p:txEl>
                                          </p:spTgt>
                                        </p:tgtEl>
                                      </p:cBhvr>
                                    </p:animEffect>
                                    <p:anim calcmode="lin" valueType="num">
                                      <p:cBhvr>
                                        <p:cTn id="19"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 name="矩形 1"/>
          <p:cNvSpPr/>
          <p:nvPr/>
        </p:nvSpPr>
        <p:spPr>
          <a:xfrm>
            <a:off x="0" y="2363638"/>
            <a:ext cx="12192000" cy="14837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矩形 4"/>
          <p:cNvSpPr/>
          <p:nvPr/>
        </p:nvSpPr>
        <p:spPr>
          <a:xfrm>
            <a:off x="1630195" y="1695808"/>
            <a:ext cx="8931609" cy="4628791"/>
          </a:xfrm>
          <a:prstGeom prst="rect">
            <a:avLst/>
          </a:prstGeom>
          <a:solidFill>
            <a:schemeClr val="bg1"/>
          </a:solidFill>
          <a:ln w="28575">
            <a:noFill/>
          </a:ln>
          <a:effectLst>
            <a:outerShdw blurRad="101600" dist="50800" dir="5400000" algn="t"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nvGrpSpPr>
          <p:cNvPr id="4" name="组合 3"/>
          <p:cNvGrpSpPr/>
          <p:nvPr/>
        </p:nvGrpSpPr>
        <p:grpSpPr>
          <a:xfrm>
            <a:off x="695325" y="332543"/>
            <a:ext cx="3020093" cy="738892"/>
            <a:chOff x="695325" y="386330"/>
            <a:chExt cx="3020093" cy="738892"/>
          </a:xfrm>
        </p:grpSpPr>
        <p:grpSp>
          <p:nvGrpSpPr>
            <p:cNvPr id="6" name="组合 5"/>
            <p:cNvGrpSpPr/>
            <p:nvPr/>
          </p:nvGrpSpPr>
          <p:grpSpPr>
            <a:xfrm>
              <a:off x="695325" y="386330"/>
              <a:ext cx="3020093" cy="738892"/>
              <a:chOff x="1328935" y="2467033"/>
              <a:chExt cx="3020093" cy="738892"/>
            </a:xfrm>
          </p:grpSpPr>
          <p:grpSp>
            <p:nvGrpSpPr>
              <p:cNvPr id="9" name="组合 8"/>
              <p:cNvGrpSpPr/>
              <p:nvPr/>
            </p:nvGrpSpPr>
            <p:grpSpPr>
              <a:xfrm>
                <a:off x="1328935" y="2524550"/>
                <a:ext cx="681375" cy="681375"/>
                <a:chOff x="2866816" y="2504421"/>
                <a:chExt cx="943184" cy="943184"/>
              </a:xfrm>
            </p:grpSpPr>
            <p:grpSp>
              <p:nvGrpSpPr>
                <p:cNvPr id="11" name="组合 10"/>
                <p:cNvGrpSpPr/>
                <p:nvPr/>
              </p:nvGrpSpPr>
              <p:grpSpPr>
                <a:xfrm>
                  <a:off x="2866816" y="2504421"/>
                  <a:ext cx="943184" cy="943184"/>
                  <a:chOff x="3173998" y="2528145"/>
                  <a:chExt cx="638355" cy="638355"/>
                </a:xfrm>
              </p:grpSpPr>
              <p:sp>
                <p:nvSpPr>
                  <p:cNvPr id="13" name="矩形 12"/>
                  <p:cNvSpPr/>
                  <p:nvPr/>
                </p:nvSpPr>
                <p:spPr>
                  <a:xfrm>
                    <a:off x="3173998" y="2528145"/>
                    <a:ext cx="638355" cy="6383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矩形 13"/>
                  <p:cNvSpPr/>
                  <p:nvPr/>
                </p:nvSpPr>
                <p:spPr>
                  <a:xfrm>
                    <a:off x="3234823" y="2588970"/>
                    <a:ext cx="516704" cy="51670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279524" y="2633671"/>
                    <a:ext cx="427302" cy="427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矩形 11"/>
                <p:cNvSpPr/>
                <p:nvPr/>
              </p:nvSpPr>
              <p:spPr>
                <a:xfrm>
                  <a:off x="2976621" y="2611817"/>
                  <a:ext cx="723575" cy="809467"/>
                </a:xfrm>
                <a:prstGeom prst="rect">
                  <a:avLst/>
                </a:prstGeom>
              </p:spPr>
              <p:txBody>
                <a:bodyPr wrap="square">
                  <a:spAutoFit/>
                </a:bodyPr>
                <a:lstStyle/>
                <a:p>
                  <a:pPr algn="ctr" fontAlgn="t"/>
                  <a:r>
                    <a:rPr lang="en-US" altLang="zh-CN" sz="3200" dirty="0">
                      <a:solidFill>
                        <a:schemeClr val="bg2">
                          <a:lumMod val="10000"/>
                        </a:schemeClr>
                      </a:solidFill>
                      <a:latin typeface="方正兰亭粗黑简体" panose="02000000000000000000" pitchFamily="2" charset="-122"/>
                      <a:ea typeface="方正兰亭粗黑简体" panose="02000000000000000000" pitchFamily="2" charset="-122"/>
                    </a:rPr>
                    <a:t>1</a:t>
                  </a:r>
                  <a:endParaRPr lang="en-US" altLang="zh-CN" sz="3200" b="0" i="0" dirty="0">
                    <a:solidFill>
                      <a:schemeClr val="bg2">
                        <a:lumMod val="10000"/>
                      </a:schemeClr>
                    </a:solidFill>
                    <a:effectLst/>
                    <a:latin typeface="方正兰亭粗黑简体" panose="02000000000000000000" pitchFamily="2" charset="-122"/>
                    <a:ea typeface="方正兰亭粗黑简体" panose="02000000000000000000" pitchFamily="2" charset="-122"/>
                  </a:endParaRPr>
                </a:p>
              </p:txBody>
            </p:sp>
          </p:grpSp>
          <p:sp>
            <p:nvSpPr>
              <p:cNvPr id="10" name="矩形 9"/>
              <p:cNvSpPr/>
              <p:nvPr/>
            </p:nvSpPr>
            <p:spPr>
              <a:xfrm>
                <a:off x="2142975" y="2467033"/>
                <a:ext cx="2206053" cy="461665"/>
              </a:xfrm>
              <a:prstGeom prst="rect">
                <a:avLst/>
              </a:prstGeom>
            </p:spPr>
            <p:txBody>
              <a:bodyPr wrap="none">
                <a:spAutoFit/>
              </a:bodyPr>
              <a:lstStyle/>
              <a:p>
                <a:pPr fontAlgn="t"/>
                <a:r>
                  <a:rPr lang="en-US" altLang="zh-CN" sz="2400" b="1" dirty="0">
                    <a:solidFill>
                      <a:schemeClr val="bg1"/>
                    </a:solidFill>
                    <a:latin typeface="方正兰亭粗黑简体" panose="02000000000000000000" pitchFamily="2" charset="-122"/>
                    <a:ea typeface="方正兰亭粗黑简体" panose="02000000000000000000" pitchFamily="2" charset="-122"/>
                  </a:rPr>
                  <a:t>Rational Rose</a:t>
                </a:r>
                <a:endParaRPr lang="en-US" altLang="zh-CN" sz="2400" b="1" dirty="0">
                  <a:solidFill>
                    <a:schemeClr val="bg1"/>
                  </a:solidFill>
                  <a:latin typeface="方正兰亭粗黑简体" panose="02000000000000000000" pitchFamily="2" charset="-122"/>
                  <a:ea typeface="方正兰亭粗黑简体" panose="02000000000000000000" pitchFamily="2" charset="-122"/>
                </a:endParaRPr>
              </a:p>
            </p:txBody>
          </p:sp>
        </p:grpSp>
        <p:cxnSp>
          <p:nvCxnSpPr>
            <p:cNvPr id="8" name="直接连接符 7"/>
            <p:cNvCxnSpPr/>
            <p:nvPr/>
          </p:nvCxnSpPr>
          <p:spPr>
            <a:xfrm>
              <a:off x="1471900" y="442576"/>
              <a:ext cx="0" cy="68137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0" name="组合 39"/>
          <p:cNvGrpSpPr/>
          <p:nvPr/>
        </p:nvGrpSpPr>
        <p:grpSpPr>
          <a:xfrm>
            <a:off x="4799016" y="1910991"/>
            <a:ext cx="2276475" cy="484792"/>
            <a:chOff x="4799016" y="2013344"/>
            <a:chExt cx="2276475" cy="484792"/>
          </a:xfrm>
        </p:grpSpPr>
        <p:sp>
          <p:nvSpPr>
            <p:cNvPr id="39" name="矩形 38"/>
            <p:cNvSpPr/>
            <p:nvPr/>
          </p:nvSpPr>
          <p:spPr>
            <a:xfrm>
              <a:off x="4799016" y="2013344"/>
              <a:ext cx="2276475" cy="479341"/>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807777" y="2036471"/>
              <a:ext cx="2258952" cy="461665"/>
            </a:xfrm>
            <a:prstGeom prst="rect">
              <a:avLst/>
            </a:prstGeom>
          </p:spPr>
          <p:txBody>
            <a:bodyPr wrap="none">
              <a:spAutoFit/>
            </a:bodyPr>
            <a:lstStyle/>
            <a:p>
              <a:pPr fontAlgn="t"/>
              <a:r>
                <a:rPr lang="en-US" altLang="zh-CN" sz="2400" b="1" dirty="0">
                  <a:solidFill>
                    <a:schemeClr val="bg1"/>
                  </a:solidFill>
                  <a:latin typeface="方正兰亭粗黑简体" panose="02000000000000000000" pitchFamily="2" charset="-122"/>
                  <a:ea typeface="方正兰亭粗黑简体" panose="02000000000000000000" pitchFamily="2" charset="-122"/>
                </a:rPr>
                <a:t>Rational Rose</a:t>
              </a:r>
              <a:endParaRPr lang="en-US" altLang="zh-CN" sz="2400" b="1" dirty="0">
                <a:solidFill>
                  <a:schemeClr val="bg1"/>
                </a:solidFill>
                <a:latin typeface="方正兰亭粗黑简体" panose="02000000000000000000" pitchFamily="2" charset="-122"/>
                <a:ea typeface="方正兰亭粗黑简体" panose="02000000000000000000" pitchFamily="2" charset="-122"/>
              </a:endParaRPr>
            </a:p>
          </p:txBody>
        </p:sp>
      </p:grpSp>
      <p:sp>
        <p:nvSpPr>
          <p:cNvPr id="17" name="矩形 16"/>
          <p:cNvSpPr/>
          <p:nvPr/>
        </p:nvSpPr>
        <p:spPr>
          <a:xfrm>
            <a:off x="2025958" y="2480746"/>
            <a:ext cx="7949584" cy="1469505"/>
          </a:xfrm>
          <a:prstGeom prst="rect">
            <a:avLst/>
          </a:prstGeom>
        </p:spPr>
        <p:txBody>
          <a:bodyPr wrap="square">
            <a:spAutoFit/>
          </a:bodyPr>
          <a:lstStyle/>
          <a:p>
            <a:pPr algn="ctr">
              <a:lnSpc>
                <a:spcPct val="130000"/>
              </a:lnSpc>
            </a:pPr>
            <a:r>
              <a:rPr lang="zh-CN" altLang="en-US" sz="1400" dirty="0">
                <a:solidFill>
                  <a:schemeClr val="bg2">
                    <a:lumMod val="10000"/>
                  </a:schemeClr>
                </a:solidFill>
                <a:latin typeface="微软雅黑" panose="020B0503020204020204" pitchFamily="34" charset="-122"/>
                <a:ea typeface="微软雅黑" panose="020B0503020204020204" pitchFamily="34" charset="-122"/>
              </a:rPr>
              <a:t> </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Rational Rose </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是一个完全的、具有能满足所有建模环境（</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Web</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开发，数据建模，</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Visual Studio</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和 </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C++ </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）灵活性需求的一套解决方案。</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Rose </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允许开发人员，项目经理，系统工程师和分析人员在软件开发周期内在将需求和系统的体系架构转换成代码，消除浪费的消耗，对需求和系统的体系架构进行可视化，理解和精练。通过在软件开发周期内使用同一种建模工具可以确保更快更好的创建满足客户需求的可扩展的、灵活的并且可靠的应用系统。</a:t>
            </a:r>
            <a:endParaRPr lang="zh-CN" altLang="en-US" sz="1400" dirty="0">
              <a:solidFill>
                <a:schemeClr val="bg2">
                  <a:lumMod val="10000"/>
                </a:schemeClr>
              </a:solidFill>
            </a:endParaRPr>
          </a:p>
        </p:txBody>
      </p:sp>
      <p:sp>
        <p:nvSpPr>
          <p:cNvPr id="34" name="矩形 33"/>
          <p:cNvSpPr/>
          <p:nvPr/>
        </p:nvSpPr>
        <p:spPr>
          <a:xfrm>
            <a:off x="2025958" y="4010203"/>
            <a:ext cx="7949584" cy="2029658"/>
          </a:xfrm>
          <a:prstGeom prst="rect">
            <a:avLst/>
          </a:prstGeom>
        </p:spPr>
        <p:txBody>
          <a:bodyPr wrap="square">
            <a:spAutoFit/>
          </a:bodyPr>
          <a:lstStyle/>
          <a:p>
            <a:pPr algn="ctr">
              <a:lnSpc>
                <a:spcPct val="130000"/>
              </a:lnSpc>
            </a:pPr>
            <a:r>
              <a:rPr lang="zh-CN" altLang="en-US" sz="1400" dirty="0">
                <a:solidFill>
                  <a:schemeClr val="bg2">
                    <a:lumMod val="10000"/>
                  </a:schemeClr>
                </a:solidFill>
                <a:latin typeface="微软雅黑" panose="020B0503020204020204" pitchFamily="34" charset="-122"/>
                <a:ea typeface="微软雅黑" panose="020B0503020204020204" pitchFamily="34" charset="-122"/>
              </a:rPr>
              <a:t> </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Rational Rose</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的两个受欢迎的特征是它的提供反复式发展和来回旅程工程的能力。它允许设计师利用反复发展（有时也叫进化式发展），因为在各个进程中新的应用能够被创建，通过把一个反复的输出变成下一个反复的输入。（这和瀑布式发展形成对比，在瀑布式发展中，在一个用户开始尝试之前整个工程被从头到尾的完成）然后</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当开发者开始理解组件之间是如何相互作用和在设计中进行调整时</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,Rational Rose</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能够通过回溯和更新模型的其余部分来保证代码的一致性，从而展现出被称为</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来回旅程工程</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的能力，</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Rational Rose</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是可扩展的，可以使用可下载附加项和第三方应用软件，它支持</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COM/DCOM (ActiveX)</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JavaBeans </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和 </a:t>
            </a:r>
            <a:r>
              <a:rPr lang="en-US" altLang="zh-CN" sz="1400" dirty="0" err="1">
                <a:solidFill>
                  <a:schemeClr val="bg2">
                    <a:lumMod val="10000"/>
                  </a:schemeClr>
                </a:solidFill>
                <a:latin typeface="微软雅黑" panose="020B0503020204020204" pitchFamily="34" charset="-122"/>
                <a:ea typeface="微软雅黑" panose="020B0503020204020204" pitchFamily="34" charset="-122"/>
              </a:rPr>
              <a:t>Corba</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组件标准。</a:t>
            </a:r>
            <a:endParaRPr lang="zh-CN" altLang="en-US" sz="1400" dirty="0">
              <a:solidFill>
                <a:schemeClr val="bg2">
                  <a:lumMod val="10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800"/>
                                        <p:tgtEl>
                                          <p:spTgt spid="2"/>
                                        </p:tgtEl>
                                      </p:cBhvr>
                                    </p:animEffect>
                                  </p:childTnLst>
                                </p:cTn>
                              </p:par>
                              <p:par>
                                <p:cTn id="8" presetID="22" presetClass="entr" presetSubtype="1" fill="hold" grpId="0" nodeType="withEffect">
                                  <p:stCondLst>
                                    <p:cond delay="70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800"/>
                                        <p:tgtEl>
                                          <p:spTgt spid="5"/>
                                        </p:tgtEl>
                                      </p:cBhvr>
                                    </p:animEffect>
                                  </p:childTnLst>
                                </p:cTn>
                              </p:par>
                              <p:par>
                                <p:cTn id="11" presetID="42" presetClass="entr" presetSubtype="0" fill="hold" nodeType="withEffect">
                                  <p:stCondLst>
                                    <p:cond delay="140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1000"/>
                                        <p:tgtEl>
                                          <p:spTgt spid="40"/>
                                        </p:tgtEl>
                                      </p:cBhvr>
                                    </p:animEffect>
                                    <p:anim calcmode="lin" valueType="num">
                                      <p:cBhvr>
                                        <p:cTn id="14" dur="1000" fill="hold"/>
                                        <p:tgtEl>
                                          <p:spTgt spid="40"/>
                                        </p:tgtEl>
                                        <p:attrNameLst>
                                          <p:attrName>ppt_x</p:attrName>
                                        </p:attrNameLst>
                                      </p:cBhvr>
                                      <p:tavLst>
                                        <p:tav tm="0">
                                          <p:val>
                                            <p:strVal val="#ppt_x"/>
                                          </p:val>
                                        </p:tav>
                                        <p:tav tm="100000">
                                          <p:val>
                                            <p:strVal val="#ppt_x"/>
                                          </p:val>
                                        </p:tav>
                                      </p:tavLst>
                                    </p:anim>
                                    <p:anim calcmode="lin" valueType="num">
                                      <p:cBhvr>
                                        <p:cTn id="15" dur="1000" fill="hold"/>
                                        <p:tgtEl>
                                          <p:spTgt spid="40"/>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2300"/>
                                  </p:stCondLst>
                                  <p:childTnLst>
                                    <p:set>
                                      <p:cBhvr>
                                        <p:cTn id="17" dur="1" fill="hold">
                                          <p:stCondLst>
                                            <p:cond delay="0"/>
                                          </p:stCondLst>
                                        </p:cTn>
                                        <p:tgtEl>
                                          <p:spTgt spid="17">
                                            <p:txEl>
                                              <p:pRg st="0" end="0"/>
                                            </p:txEl>
                                          </p:spTgt>
                                        </p:tgtEl>
                                        <p:attrNameLst>
                                          <p:attrName>style.visibility</p:attrName>
                                        </p:attrNameLst>
                                      </p:cBhvr>
                                      <p:to>
                                        <p:strVal val="visible"/>
                                      </p:to>
                                    </p:set>
                                    <p:animEffect transition="in" filter="fade">
                                      <p:cBhvr>
                                        <p:cTn id="18" dur="1000"/>
                                        <p:tgtEl>
                                          <p:spTgt spid="17">
                                            <p:txEl>
                                              <p:pRg st="0" end="0"/>
                                            </p:txEl>
                                          </p:spTgt>
                                        </p:tgtEl>
                                      </p:cBhvr>
                                    </p:animEffect>
                                    <p:anim calcmode="lin" valueType="num">
                                      <p:cBhvr>
                                        <p:cTn id="19"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17">
                                            <p:txEl>
                                              <p:pRg st="0" end="0"/>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2300"/>
                                  </p:stCondLst>
                                  <p:childTnLst>
                                    <p:set>
                                      <p:cBhvr>
                                        <p:cTn id="22" dur="1" fill="hold">
                                          <p:stCondLst>
                                            <p:cond delay="0"/>
                                          </p:stCondLst>
                                        </p:cTn>
                                        <p:tgtEl>
                                          <p:spTgt spid="34">
                                            <p:txEl>
                                              <p:pRg st="0" end="0"/>
                                            </p:txEl>
                                          </p:spTgt>
                                        </p:tgtEl>
                                        <p:attrNameLst>
                                          <p:attrName>style.visibility</p:attrName>
                                        </p:attrNameLst>
                                      </p:cBhvr>
                                      <p:to>
                                        <p:strVal val="visible"/>
                                      </p:to>
                                    </p:set>
                                    <p:animEffect transition="in" filter="fade">
                                      <p:cBhvr>
                                        <p:cTn id="23" dur="1000"/>
                                        <p:tgtEl>
                                          <p:spTgt spid="34">
                                            <p:txEl>
                                              <p:pRg st="0" end="0"/>
                                            </p:txEl>
                                          </p:spTgt>
                                        </p:tgtEl>
                                      </p:cBhvr>
                                    </p:animEffect>
                                    <p:anim calcmode="lin" valueType="num">
                                      <p:cBhvr>
                                        <p:cTn id="24" dur="10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25" dur="1000" fill="hold"/>
                                        <p:tgtEl>
                                          <p:spTgt spid="3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95325" y="329180"/>
            <a:ext cx="3020093" cy="738892"/>
            <a:chOff x="695325" y="386330"/>
            <a:chExt cx="3020093" cy="738892"/>
          </a:xfrm>
        </p:grpSpPr>
        <p:grpSp>
          <p:nvGrpSpPr>
            <p:cNvPr id="3" name="组合 2"/>
            <p:cNvGrpSpPr/>
            <p:nvPr/>
          </p:nvGrpSpPr>
          <p:grpSpPr>
            <a:xfrm>
              <a:off x="695325" y="386330"/>
              <a:ext cx="3020093" cy="738892"/>
              <a:chOff x="1328935" y="2467033"/>
              <a:chExt cx="3020093" cy="738892"/>
            </a:xfrm>
          </p:grpSpPr>
          <p:grpSp>
            <p:nvGrpSpPr>
              <p:cNvPr id="4" name="组合 5"/>
              <p:cNvGrpSpPr/>
              <p:nvPr/>
            </p:nvGrpSpPr>
            <p:grpSpPr>
              <a:xfrm>
                <a:off x="1328935" y="2524550"/>
                <a:ext cx="681375" cy="681375"/>
                <a:chOff x="2866816" y="2504421"/>
                <a:chExt cx="943184" cy="943184"/>
              </a:xfrm>
            </p:grpSpPr>
            <p:grpSp>
              <p:nvGrpSpPr>
                <p:cNvPr id="6" name="组合 7"/>
                <p:cNvGrpSpPr/>
                <p:nvPr/>
              </p:nvGrpSpPr>
              <p:grpSpPr>
                <a:xfrm>
                  <a:off x="2866816" y="2504421"/>
                  <a:ext cx="943184" cy="943184"/>
                  <a:chOff x="3173998" y="2528145"/>
                  <a:chExt cx="638355" cy="638355"/>
                </a:xfrm>
              </p:grpSpPr>
              <p:sp>
                <p:nvSpPr>
                  <p:cNvPr id="10" name="矩形 9"/>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矩形 10"/>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279524" y="2633671"/>
                    <a:ext cx="427302" cy="427302"/>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2976621" y="2611817"/>
                  <a:ext cx="723575" cy="809467"/>
                </a:xfrm>
                <a:prstGeom prst="rect">
                  <a:avLst/>
                </a:prstGeom>
              </p:spPr>
              <p:txBody>
                <a:bodyPr wrap="square">
                  <a:spAutoFit/>
                </a:bodyPr>
                <a:lstStyle/>
                <a:p>
                  <a:pPr algn="ctr" fontAlgn="t"/>
                  <a:r>
                    <a:rPr lang="en-US" altLang="zh-CN" sz="3200" b="0" i="0" dirty="0">
                      <a:solidFill>
                        <a:schemeClr val="bg1"/>
                      </a:solidFill>
                      <a:effectLst/>
                      <a:latin typeface="方正兰亭粗黑简体" panose="02000000000000000000" pitchFamily="2" charset="-122"/>
                      <a:ea typeface="方正兰亭粗黑简体" panose="02000000000000000000" pitchFamily="2" charset="-122"/>
                    </a:rPr>
                    <a:t>1</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7" name="矩形 6"/>
              <p:cNvSpPr/>
              <p:nvPr/>
            </p:nvSpPr>
            <p:spPr>
              <a:xfrm>
                <a:off x="2142975" y="2467033"/>
                <a:ext cx="2206053" cy="461665"/>
              </a:xfrm>
              <a:prstGeom prst="rect">
                <a:avLst/>
              </a:prstGeom>
            </p:spPr>
            <p:txBody>
              <a:bodyPr wrap="none">
                <a:spAutoFit/>
              </a:bodyPr>
              <a:lstStyle/>
              <a:p>
                <a:pPr fontAlgn="t"/>
                <a:r>
                  <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rPr>
                  <a:t>Rational Rose</a:t>
                </a:r>
                <a:endPar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grpSp>
        <p:cxnSp>
          <p:nvCxnSpPr>
            <p:cNvPr id="5" name="直接连接符 4"/>
            <p:cNvCxnSpPr/>
            <p:nvPr/>
          </p:nvCxnSpPr>
          <p:spPr>
            <a:xfrm>
              <a:off x="1471900" y="442576"/>
              <a:ext cx="0" cy="681375"/>
            </a:xfrm>
            <a:prstGeom prst="lin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pic>
        <p:nvPicPr>
          <p:cNvPr id="13" name="图片 12"/>
          <p:cNvPicPr>
            <a:picLocks noChangeAspect="1"/>
          </p:cNvPicPr>
          <p:nvPr/>
        </p:nvPicPr>
        <p:blipFill>
          <a:blip r:embed="rId1" cstate="print">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tretch>
            <a:fillRect/>
          </a:stretch>
        </p:blipFill>
        <p:spPr>
          <a:xfrm>
            <a:off x="5635425" y="2414938"/>
            <a:ext cx="5696353" cy="3560220"/>
          </a:xfrm>
          <a:prstGeom prst="rect">
            <a:avLst/>
          </a:prstGeom>
          <a:ln w="152400">
            <a:solidFill>
              <a:schemeClr val="bg2">
                <a:lumMod val="10000"/>
              </a:schemeClr>
            </a:solidFill>
          </a:ln>
        </p:spPr>
      </p:pic>
      <p:sp>
        <p:nvSpPr>
          <p:cNvPr id="18" name="矩形 17"/>
          <p:cNvSpPr/>
          <p:nvPr/>
        </p:nvSpPr>
        <p:spPr>
          <a:xfrm>
            <a:off x="1273104" y="1913775"/>
            <a:ext cx="800219" cy="461665"/>
          </a:xfrm>
          <a:prstGeom prst="rect">
            <a:avLst/>
          </a:prstGeom>
        </p:spPr>
        <p:txBody>
          <a:bodyPr wrap="none">
            <a:spAutoFit/>
          </a:bodyPr>
          <a:lstStyle/>
          <a:p>
            <a:pPr fontAlgn="t"/>
            <a:r>
              <a:rPr lang="zh-CN" altLang="en-US"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简介</a:t>
            </a:r>
            <a:endPar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
        <p:nvSpPr>
          <p:cNvPr id="19" name="矩形 18"/>
          <p:cNvSpPr/>
          <p:nvPr/>
        </p:nvSpPr>
        <p:spPr>
          <a:xfrm>
            <a:off x="1099036" y="2630455"/>
            <a:ext cx="3352163" cy="3173176"/>
          </a:xfrm>
          <a:prstGeom prst="rect">
            <a:avLst/>
          </a:prstGeom>
        </p:spPr>
        <p:txBody>
          <a:bodyPr wrap="square">
            <a:spAutoFit/>
          </a:bodyPr>
          <a:lstStyle/>
          <a:p>
            <a:pPr>
              <a:lnSpc>
                <a:spcPct val="130000"/>
              </a:lnSpc>
            </a:pPr>
            <a:r>
              <a:rPr lang="en-US" altLang="zh-CN" sz="1400" dirty="0">
                <a:solidFill>
                  <a:schemeClr val="bg2">
                    <a:lumMod val="10000"/>
                  </a:schemeClr>
                </a:solidFill>
                <a:latin typeface="微软雅黑" panose="020B0503020204020204" pitchFamily="34" charset="-122"/>
                <a:ea typeface="微软雅黑" panose="020B0503020204020204" pitchFamily="34" charset="-122"/>
              </a:rPr>
              <a:t>Rational </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Rose</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不是单纯的绘图工具，它专门支持</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UML</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的建模，有很强的校验功能，能检查出模型中的许多裸机错误，还支持多种语言的双向项目，特别是对当前比较流行的</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Java</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的支持非常好。</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Rose</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早起没有对数据库建模的支持，但现在的版本中已经加入数据库建模的功能。它提供了一个叫“</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Data Modeler</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”的工具，利用它可将对象模型转换成数据模型，也可以将现有的数据模型转化成对象模型，从而实现两者之间同步。</a:t>
            </a:r>
            <a:endParaRPr lang="zh-CN" altLang="en-US" sz="1400" dirty="0">
              <a:solidFill>
                <a:schemeClr val="bg2">
                  <a:lumMod val="10000"/>
                </a:schemeClr>
              </a:solidFill>
              <a:latin typeface="微软雅黑" panose="020B0503020204020204" pitchFamily="34" charset="-122"/>
              <a:ea typeface="微软雅黑" panose="020B0503020204020204" pitchFamily="34" charset="-122"/>
            </a:endParaRPr>
          </a:p>
        </p:txBody>
      </p:sp>
      <p:cxnSp>
        <p:nvCxnSpPr>
          <p:cNvPr id="20" name="直接连接符 19"/>
          <p:cNvCxnSpPr/>
          <p:nvPr/>
        </p:nvCxnSpPr>
        <p:spPr>
          <a:xfrm>
            <a:off x="1389217" y="2528745"/>
            <a:ext cx="2484121" cy="0"/>
          </a:xfrm>
          <a:prstGeom prst="line">
            <a:avLst/>
          </a:prstGeom>
          <a:ln w="28575">
            <a:solidFill>
              <a:srgbClr val="181717"/>
            </a:solidFill>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3"/>
          <a:srcRect/>
          <a:stretch>
            <a:fillRect/>
          </a:stretch>
        </p:blipFill>
        <p:spPr bwMode="auto">
          <a:xfrm>
            <a:off x="5655076" y="2397210"/>
            <a:ext cx="5672829" cy="3643290"/>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7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60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42" presetClass="entr" presetSubtype="0" fill="hold" nodeType="withEffect">
                                  <p:stCondLst>
                                    <p:cond delay="2000"/>
                                  </p:stCondLst>
                                  <p:childTnLst>
                                    <p:set>
                                      <p:cBhvr>
                                        <p:cTn id="14" dur="1" fill="hold">
                                          <p:stCondLst>
                                            <p:cond delay="0"/>
                                          </p:stCondLst>
                                        </p:cTn>
                                        <p:tgtEl>
                                          <p:spTgt spid="19">
                                            <p:txEl>
                                              <p:pRg st="0" end="0"/>
                                            </p:txEl>
                                          </p:spTgt>
                                        </p:tgtEl>
                                        <p:attrNameLst>
                                          <p:attrName>style.visibility</p:attrName>
                                        </p:attrNameLst>
                                      </p:cBhvr>
                                      <p:to>
                                        <p:strVal val="visible"/>
                                      </p:to>
                                    </p:set>
                                    <p:animEffect transition="in" filter="fade">
                                      <p:cBhvr>
                                        <p:cTn id="15" dur="1000"/>
                                        <p:tgtEl>
                                          <p:spTgt spid="19">
                                            <p:txEl>
                                              <p:pRg st="0" end="0"/>
                                            </p:txEl>
                                          </p:spTgt>
                                        </p:tgtEl>
                                      </p:cBhvr>
                                    </p:animEffect>
                                    <p:anim calcmode="lin" valueType="num">
                                      <p:cBhvr>
                                        <p:cTn id="16"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lumMod val="1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8945</Words>
  <Application>WPS 演示</Application>
  <PresentationFormat>自定义</PresentationFormat>
  <Paragraphs>773</Paragraphs>
  <Slides>62</Slides>
  <Notes>35</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62</vt:i4>
      </vt:variant>
    </vt:vector>
  </HeadingPairs>
  <TitlesOfParts>
    <vt:vector size="77" baseType="lpstr">
      <vt:lpstr>Arial</vt:lpstr>
      <vt:lpstr>宋体</vt:lpstr>
      <vt:lpstr>Wingdings</vt:lpstr>
      <vt:lpstr>方正兰亭粗黑简体</vt:lpstr>
      <vt:lpstr>微软雅黑</vt:lpstr>
      <vt:lpstr>黑体</vt:lpstr>
      <vt:lpstr>等线</vt:lpstr>
      <vt:lpstr>Arial Unicode MS</vt:lpstr>
      <vt:lpstr>等线 Light</vt:lpstr>
      <vt:lpstr>Montserrat</vt:lpstr>
      <vt:lpstr>Bebas Neue</vt:lpstr>
      <vt:lpstr>Arial Narrow</vt:lpstr>
      <vt:lpstr>Calibri</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http://www.ypppt.com/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dc:description>http://www.ypppt.com/</dc:description>
  <cp:lastModifiedBy>zt</cp:lastModifiedBy>
  <cp:revision>348</cp:revision>
  <dcterms:created xsi:type="dcterms:W3CDTF">2016-09-27T15:53:00Z</dcterms:created>
  <dcterms:modified xsi:type="dcterms:W3CDTF">2017-11-11T04:05:52Z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